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2" r:id="rId5"/>
    <p:sldId id="345" r:id="rId6"/>
    <p:sldId id="327" r:id="rId7"/>
    <p:sldId id="348" r:id="rId8"/>
    <p:sldId id="340" r:id="rId9"/>
    <p:sldId id="315" r:id="rId10"/>
    <p:sldId id="336" r:id="rId11"/>
    <p:sldId id="342" r:id="rId12"/>
    <p:sldId id="350" r:id="rId13"/>
    <p:sldId id="311" r:id="rId14"/>
    <p:sldId id="337" r:id="rId15"/>
    <p:sldId id="349" r:id="rId16"/>
  </p:sldIdLst>
  <p:sldSz cx="32918400" cy="21488400"/>
  <p:notesSz cx="7315200" cy="9601200"/>
  <p:defaultTextStyle>
    <a:defPPr>
      <a:defRPr lang="en-US"/>
    </a:defPPr>
    <a:lvl1pPr marL="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5448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0896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6344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1792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7240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32688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8136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435840" algn="l" defTabSz="310896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12B80-25CE-EEE9-6BB2-50F969F951F0}" name="Althea Panaguiton" initials="AP" userId="S::APanaguiton@rockyview.ca::bb1b48b1-fe70-4482-8937-1384b76abd62" providerId="AD"/>
  <p188:author id="{47DC2AC2-53FE-F09B-9CE7-B5097FAD39A6}" name="Ravi Siddhartha" initials="RS" userId="S::RSiddhartha@rockyview.ca::51e1b9e0-8d58-4d81-a1c3-7bba160883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onda Pusnik" initials="RP" lastIdx="8" clrIdx="0"/>
  <p:cmAuthor id="2" name="Jessica Anderson" initials="JA" lastIdx="2" clrIdx="1">
    <p:extLst>
      <p:ext uri="{19B8F6BF-5375-455C-9EA6-DF929625EA0E}">
        <p15:presenceInfo xmlns:p15="http://schemas.microsoft.com/office/powerpoint/2012/main" userId="acdd83a6fcfec833" providerId="Windows Live"/>
      </p:ext>
    </p:extLst>
  </p:cmAuthor>
  <p:cmAuthor id="3" name="Dominic Kazmierczak" initials="DK" lastIdx="9" clrIdx="2">
    <p:extLst>
      <p:ext uri="{19B8F6BF-5375-455C-9EA6-DF929625EA0E}">
        <p15:presenceInfo xmlns:p15="http://schemas.microsoft.com/office/powerpoint/2012/main" userId="S-1-5-21-152400462-469328423-1552899311-10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  <a:srgbClr val="ED7D31"/>
    <a:srgbClr val="90B4B8"/>
    <a:srgbClr val="E57C09"/>
    <a:srgbClr val="B5AC7D"/>
    <a:srgbClr val="CE1884"/>
    <a:srgbClr val="A741DF"/>
    <a:srgbClr val="FFC46D"/>
    <a:srgbClr val="C5960C"/>
    <a:srgbClr val="FFB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5" autoAdjust="0"/>
    <p:restoredTop sz="89196" autoAdjust="0"/>
  </p:normalViewPr>
  <p:slideViewPr>
    <p:cSldViewPr>
      <p:cViewPr varScale="1">
        <p:scale>
          <a:sx n="42" d="100"/>
          <a:sy n="42" d="100"/>
        </p:scale>
        <p:origin x="672" y="96"/>
      </p:cViewPr>
      <p:guideLst>
        <p:guide orient="horz" pos="67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i Siddhartha" userId="51e1b9e0-8d58-4d81-a1c3-7bba160883d0" providerId="ADAL" clId="{7324E53D-2128-4575-8318-560C5EC485C7}"/>
    <pc:docChg chg="delSld modSld">
      <pc:chgData name="Ravi Siddhartha" userId="51e1b9e0-8d58-4d81-a1c3-7bba160883d0" providerId="ADAL" clId="{7324E53D-2128-4575-8318-560C5EC485C7}" dt="2023-10-26T17:45:54.618" v="54" actId="20577"/>
      <pc:docMkLst>
        <pc:docMk/>
      </pc:docMkLst>
      <pc:sldChg chg="del">
        <pc:chgData name="Ravi Siddhartha" userId="51e1b9e0-8d58-4d81-a1c3-7bba160883d0" providerId="ADAL" clId="{7324E53D-2128-4575-8318-560C5EC485C7}" dt="2023-10-26T17:44:52.650" v="3" actId="47"/>
        <pc:sldMkLst>
          <pc:docMk/>
          <pc:sldMk cId="3053566552" sldId="270"/>
        </pc:sldMkLst>
      </pc:sldChg>
      <pc:sldChg chg="del">
        <pc:chgData name="Ravi Siddhartha" userId="51e1b9e0-8d58-4d81-a1c3-7bba160883d0" providerId="ADAL" clId="{7324E53D-2128-4575-8318-560C5EC485C7}" dt="2023-10-26T17:44:54.883" v="4" actId="47"/>
        <pc:sldMkLst>
          <pc:docMk/>
          <pc:sldMk cId="1116531072" sldId="328"/>
        </pc:sldMkLst>
      </pc:sldChg>
      <pc:sldChg chg="del">
        <pc:chgData name="Ravi Siddhartha" userId="51e1b9e0-8d58-4d81-a1c3-7bba160883d0" providerId="ADAL" clId="{7324E53D-2128-4575-8318-560C5EC485C7}" dt="2023-10-26T17:44:48.057" v="0" actId="47"/>
        <pc:sldMkLst>
          <pc:docMk/>
          <pc:sldMk cId="922180695" sldId="335"/>
        </pc:sldMkLst>
      </pc:sldChg>
      <pc:sldChg chg="del">
        <pc:chgData name="Ravi Siddhartha" userId="51e1b9e0-8d58-4d81-a1c3-7bba160883d0" providerId="ADAL" clId="{7324E53D-2128-4575-8318-560C5EC485C7}" dt="2023-10-26T17:44:49.327" v="1" actId="47"/>
        <pc:sldMkLst>
          <pc:docMk/>
          <pc:sldMk cId="2498112825" sldId="338"/>
        </pc:sldMkLst>
      </pc:sldChg>
      <pc:sldChg chg="del">
        <pc:chgData name="Ravi Siddhartha" userId="51e1b9e0-8d58-4d81-a1c3-7bba160883d0" providerId="ADAL" clId="{7324E53D-2128-4575-8318-560C5EC485C7}" dt="2023-10-26T17:44:50.825" v="2" actId="47"/>
        <pc:sldMkLst>
          <pc:docMk/>
          <pc:sldMk cId="4054594037" sldId="339"/>
        </pc:sldMkLst>
      </pc:sldChg>
      <pc:sldChg chg="modSp mod">
        <pc:chgData name="Ravi Siddhartha" userId="51e1b9e0-8d58-4d81-a1c3-7bba160883d0" providerId="ADAL" clId="{7324E53D-2128-4575-8318-560C5EC485C7}" dt="2023-10-26T17:45:54.618" v="54" actId="20577"/>
        <pc:sldMkLst>
          <pc:docMk/>
          <pc:sldMk cId="3251758322" sldId="342"/>
        </pc:sldMkLst>
        <pc:spChg chg="mod">
          <ac:chgData name="Ravi Siddhartha" userId="51e1b9e0-8d58-4d81-a1c3-7bba160883d0" providerId="ADAL" clId="{7324E53D-2128-4575-8318-560C5EC485C7}" dt="2023-10-26T17:45:54.618" v="54" actId="20577"/>
          <ac:spMkLst>
            <pc:docMk/>
            <pc:sldMk cId="3251758322" sldId="342"/>
            <ac:spMk id="5" creationId="{DC46FEAF-FED5-04F6-E7F0-D138F1676624}"/>
          </ac:spMkLst>
        </pc:spChg>
      </pc:sldChg>
      <pc:sldChg chg="modSp mod">
        <pc:chgData name="Ravi Siddhartha" userId="51e1b9e0-8d58-4d81-a1c3-7bba160883d0" providerId="ADAL" clId="{7324E53D-2128-4575-8318-560C5EC485C7}" dt="2023-10-26T17:45:00.924" v="5" actId="1076"/>
        <pc:sldMkLst>
          <pc:docMk/>
          <pc:sldMk cId="2473911630" sldId="349"/>
        </pc:sldMkLst>
        <pc:spChg chg="mod">
          <ac:chgData name="Ravi Siddhartha" userId="51e1b9e0-8d58-4d81-a1c3-7bba160883d0" providerId="ADAL" clId="{7324E53D-2128-4575-8318-560C5EC485C7}" dt="2023-10-26T17:45:00.924" v="5" actId="1076"/>
          <ac:spMkLst>
            <pc:docMk/>
            <pc:sldMk cId="2473911630" sldId="349"/>
            <ac:spMk id="2" creationId="{879EADD2-4C32-DA76-CC8E-15F1B087E8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4E2D5-5079-4FD0-8ECD-A4C400FA313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BEAB90B-6A93-4895-B28B-74B122EAB22C}">
      <dgm:prSet phldrT="[Text]"/>
      <dgm:spPr/>
      <dgm:t>
        <a:bodyPr/>
        <a:lstStyle/>
        <a:p>
          <a:r>
            <a:rPr lang="en-CA" b="1"/>
            <a:t>Q4 2023</a:t>
          </a:r>
        </a:p>
        <a:p>
          <a:r>
            <a:rPr lang="en-CA"/>
            <a:t>Revisions to ASP draft complete</a:t>
          </a:r>
          <a:endParaRPr lang="en-CA" dirty="0"/>
        </a:p>
      </dgm:t>
    </dgm:pt>
    <dgm:pt modelId="{14E05415-9C25-4C3D-9BA7-59E0A9285BAF}" type="parTrans" cxnId="{D752C583-8EBF-4D91-B2ED-16BBBD04FAC5}">
      <dgm:prSet/>
      <dgm:spPr/>
      <dgm:t>
        <a:bodyPr/>
        <a:lstStyle/>
        <a:p>
          <a:endParaRPr lang="en-CA"/>
        </a:p>
      </dgm:t>
    </dgm:pt>
    <dgm:pt modelId="{6A634872-C5C0-4E84-8687-1852E48AEF36}" type="sibTrans" cxnId="{D752C583-8EBF-4D91-B2ED-16BBBD04FAC5}">
      <dgm:prSet/>
      <dgm:spPr/>
      <dgm:t>
        <a:bodyPr/>
        <a:lstStyle/>
        <a:p>
          <a:endParaRPr lang="en-CA"/>
        </a:p>
      </dgm:t>
    </dgm:pt>
    <dgm:pt modelId="{C005AE7F-1E5E-4985-AE4C-4B84E117D874}">
      <dgm:prSet phldrT="[Text]"/>
      <dgm:spPr/>
      <dgm:t>
        <a:bodyPr/>
        <a:lstStyle/>
        <a:p>
          <a:r>
            <a:rPr lang="en-CA" b="1"/>
            <a:t>Q4 2023</a:t>
          </a:r>
        </a:p>
        <a:p>
          <a:r>
            <a:rPr lang="en-CA"/>
            <a:t>Community engagement &amp; intermuncipal collaboration</a:t>
          </a:r>
          <a:endParaRPr lang="en-CA" dirty="0"/>
        </a:p>
      </dgm:t>
    </dgm:pt>
    <dgm:pt modelId="{28EE4063-9756-47E0-B60B-F35BE12C794E}" type="parTrans" cxnId="{089E85B8-16BE-4C61-BE0F-9AE71B928961}">
      <dgm:prSet/>
      <dgm:spPr/>
      <dgm:t>
        <a:bodyPr/>
        <a:lstStyle/>
        <a:p>
          <a:endParaRPr lang="en-CA"/>
        </a:p>
      </dgm:t>
    </dgm:pt>
    <dgm:pt modelId="{388C8F2F-3AB0-4FEF-A8BE-A1643E15EDF1}" type="sibTrans" cxnId="{089E85B8-16BE-4C61-BE0F-9AE71B928961}">
      <dgm:prSet/>
      <dgm:spPr/>
      <dgm:t>
        <a:bodyPr/>
        <a:lstStyle/>
        <a:p>
          <a:endParaRPr lang="en-CA"/>
        </a:p>
      </dgm:t>
    </dgm:pt>
    <dgm:pt modelId="{C9964B53-EE57-41AB-99EA-C9C61A4B1947}">
      <dgm:prSet phldrT="[Text]"/>
      <dgm:spPr/>
      <dgm:t>
        <a:bodyPr/>
        <a:lstStyle/>
        <a:p>
          <a:r>
            <a:rPr lang="en-CA" b="1"/>
            <a:t>Q4 2023</a:t>
          </a:r>
        </a:p>
        <a:p>
          <a:r>
            <a:rPr lang="en-CA"/>
            <a:t>Final revisions to the draft ASP</a:t>
          </a:r>
          <a:endParaRPr lang="en-CA" dirty="0"/>
        </a:p>
      </dgm:t>
    </dgm:pt>
    <dgm:pt modelId="{3B64547F-9944-483E-B79C-21624CE5EB39}" type="parTrans" cxnId="{186FE635-B2CA-4C2F-8601-B462D7AAC6EB}">
      <dgm:prSet/>
      <dgm:spPr/>
      <dgm:t>
        <a:bodyPr/>
        <a:lstStyle/>
        <a:p>
          <a:endParaRPr lang="en-CA"/>
        </a:p>
      </dgm:t>
    </dgm:pt>
    <dgm:pt modelId="{E1245527-F944-4ED4-8004-2ED6DBEAA5AF}" type="sibTrans" cxnId="{186FE635-B2CA-4C2F-8601-B462D7AAC6EB}">
      <dgm:prSet/>
      <dgm:spPr/>
      <dgm:t>
        <a:bodyPr/>
        <a:lstStyle/>
        <a:p>
          <a:endParaRPr lang="en-CA"/>
        </a:p>
      </dgm:t>
    </dgm:pt>
    <dgm:pt modelId="{64CE37FC-392A-44A5-AA93-5A184E788D13}">
      <dgm:prSet/>
      <dgm:spPr/>
      <dgm:t>
        <a:bodyPr/>
        <a:lstStyle/>
        <a:p>
          <a:r>
            <a:rPr lang="en-CA" b="1"/>
            <a:t>Q1 2024 </a:t>
          </a:r>
          <a:r>
            <a:rPr lang="en-CA"/>
            <a:t>Public Hearing, 1</a:t>
          </a:r>
          <a:r>
            <a:rPr lang="en-CA" baseline="30000"/>
            <a:t>st</a:t>
          </a:r>
          <a:r>
            <a:rPr lang="en-CA"/>
            <a:t> and 2</a:t>
          </a:r>
          <a:r>
            <a:rPr lang="en-CA" baseline="30000"/>
            <a:t>nd</a:t>
          </a:r>
          <a:r>
            <a:rPr lang="en-CA"/>
            <a:t> reading of draft ASP</a:t>
          </a:r>
          <a:endParaRPr lang="en-CA" b="1" dirty="0"/>
        </a:p>
      </dgm:t>
    </dgm:pt>
    <dgm:pt modelId="{43F933C6-F611-4D5C-AF78-F4777DB8D3AE}" type="parTrans" cxnId="{628EE2D9-EA6D-4DC3-B6B3-39741F17F827}">
      <dgm:prSet/>
      <dgm:spPr/>
      <dgm:t>
        <a:bodyPr/>
        <a:lstStyle/>
        <a:p>
          <a:endParaRPr lang="en-CA"/>
        </a:p>
      </dgm:t>
    </dgm:pt>
    <dgm:pt modelId="{FD41E08E-6C62-43FB-9B27-B0E6ED1447BD}" type="sibTrans" cxnId="{628EE2D9-EA6D-4DC3-B6B3-39741F17F827}">
      <dgm:prSet/>
      <dgm:spPr/>
      <dgm:t>
        <a:bodyPr/>
        <a:lstStyle/>
        <a:p>
          <a:endParaRPr lang="en-CA"/>
        </a:p>
      </dgm:t>
    </dgm:pt>
    <dgm:pt modelId="{07ABCAA8-2DD5-4094-B9B3-3A54E619895E}">
      <dgm:prSet/>
      <dgm:spPr/>
      <dgm:t>
        <a:bodyPr/>
        <a:lstStyle/>
        <a:p>
          <a:r>
            <a:rPr lang="en-CA" b="1"/>
            <a:t>Q1 2024 </a:t>
          </a:r>
          <a:r>
            <a:rPr lang="en-CA"/>
            <a:t>Referral to Calgary Metropolitan Region Board</a:t>
          </a:r>
          <a:endParaRPr lang="en-CA" b="1" dirty="0"/>
        </a:p>
      </dgm:t>
    </dgm:pt>
    <dgm:pt modelId="{508A2117-4B8A-4647-B13C-8B8F525F0616}" type="parTrans" cxnId="{699851D6-F427-4FDB-83F4-766A304A3FF0}">
      <dgm:prSet/>
      <dgm:spPr/>
      <dgm:t>
        <a:bodyPr/>
        <a:lstStyle/>
        <a:p>
          <a:endParaRPr lang="en-CA"/>
        </a:p>
      </dgm:t>
    </dgm:pt>
    <dgm:pt modelId="{CA39A739-3689-4742-BE1B-59E9C2075255}" type="sibTrans" cxnId="{699851D6-F427-4FDB-83F4-766A304A3FF0}">
      <dgm:prSet/>
      <dgm:spPr/>
      <dgm:t>
        <a:bodyPr/>
        <a:lstStyle/>
        <a:p>
          <a:endParaRPr lang="en-CA"/>
        </a:p>
      </dgm:t>
    </dgm:pt>
    <dgm:pt modelId="{80C6F6FF-5425-4A95-81C9-EC73F482D9FC}">
      <dgm:prSet/>
      <dgm:spPr/>
      <dgm:t>
        <a:bodyPr/>
        <a:lstStyle/>
        <a:p>
          <a:r>
            <a:rPr lang="en-CA" b="1"/>
            <a:t>Q2 2024 </a:t>
          </a:r>
          <a:r>
            <a:rPr lang="en-CA"/>
            <a:t>County Council 3</a:t>
          </a:r>
          <a:r>
            <a:rPr lang="en-CA" baseline="30000"/>
            <a:t>rd</a:t>
          </a:r>
          <a:r>
            <a:rPr lang="en-CA"/>
            <a:t> Reading and adoption of ASP</a:t>
          </a:r>
          <a:endParaRPr lang="en-CA" b="1" dirty="0"/>
        </a:p>
      </dgm:t>
    </dgm:pt>
    <dgm:pt modelId="{92A8310A-DBDB-43D6-A4B0-988CEAF675B8}" type="parTrans" cxnId="{0370BE02-89B9-40F3-8C1C-C6F07452DEAD}">
      <dgm:prSet/>
      <dgm:spPr/>
      <dgm:t>
        <a:bodyPr/>
        <a:lstStyle/>
        <a:p>
          <a:endParaRPr lang="en-CA"/>
        </a:p>
      </dgm:t>
    </dgm:pt>
    <dgm:pt modelId="{365676CE-8390-4BE8-B590-B6B251B2BADD}" type="sibTrans" cxnId="{0370BE02-89B9-40F3-8C1C-C6F07452DEAD}">
      <dgm:prSet/>
      <dgm:spPr/>
      <dgm:t>
        <a:bodyPr/>
        <a:lstStyle/>
        <a:p>
          <a:endParaRPr lang="en-CA"/>
        </a:p>
      </dgm:t>
    </dgm:pt>
    <dgm:pt modelId="{E6FFC324-16DC-48B9-A726-3401CB54D7F6}" type="pres">
      <dgm:prSet presAssocID="{E6A4E2D5-5079-4FD0-8ECD-A4C400FA3131}" presName="CompostProcess" presStyleCnt="0">
        <dgm:presLayoutVars>
          <dgm:dir/>
          <dgm:resizeHandles val="exact"/>
        </dgm:presLayoutVars>
      </dgm:prSet>
      <dgm:spPr/>
    </dgm:pt>
    <dgm:pt modelId="{9E6A851A-3EEB-44F5-B1BD-8E63428CE365}" type="pres">
      <dgm:prSet presAssocID="{E6A4E2D5-5079-4FD0-8ECD-A4C400FA3131}" presName="arrow" presStyleLbl="bgShp" presStyleIdx="0" presStyleCnt="1" custScaleX="117647"/>
      <dgm:spPr/>
    </dgm:pt>
    <dgm:pt modelId="{DAF91422-2801-4074-A27B-27685539BD40}" type="pres">
      <dgm:prSet presAssocID="{E6A4E2D5-5079-4FD0-8ECD-A4C400FA3131}" presName="linearProcess" presStyleCnt="0"/>
      <dgm:spPr/>
    </dgm:pt>
    <dgm:pt modelId="{CCFC51F6-1D27-4243-9892-8A57D1BC87C3}" type="pres">
      <dgm:prSet presAssocID="{9BEAB90B-6A93-4895-B28B-74B122EAB22C}" presName="textNode" presStyleLbl="node1" presStyleIdx="0" presStyleCnt="6">
        <dgm:presLayoutVars>
          <dgm:bulletEnabled val="1"/>
        </dgm:presLayoutVars>
      </dgm:prSet>
      <dgm:spPr/>
    </dgm:pt>
    <dgm:pt modelId="{BE5AC25D-0491-4D42-87E1-214EED92CFE3}" type="pres">
      <dgm:prSet presAssocID="{6A634872-C5C0-4E84-8687-1852E48AEF36}" presName="sibTrans" presStyleCnt="0"/>
      <dgm:spPr/>
    </dgm:pt>
    <dgm:pt modelId="{9768C421-8068-48A4-8F8B-97A909B7F7A0}" type="pres">
      <dgm:prSet presAssocID="{C005AE7F-1E5E-4985-AE4C-4B84E117D874}" presName="textNode" presStyleLbl="node1" presStyleIdx="1" presStyleCnt="6">
        <dgm:presLayoutVars>
          <dgm:bulletEnabled val="1"/>
        </dgm:presLayoutVars>
      </dgm:prSet>
      <dgm:spPr/>
    </dgm:pt>
    <dgm:pt modelId="{FDBCB1F2-628D-4DFA-9126-E879C7F06800}" type="pres">
      <dgm:prSet presAssocID="{388C8F2F-3AB0-4FEF-A8BE-A1643E15EDF1}" presName="sibTrans" presStyleCnt="0"/>
      <dgm:spPr/>
    </dgm:pt>
    <dgm:pt modelId="{4E909EAF-B7E5-4389-B0BB-F08F3888E9EB}" type="pres">
      <dgm:prSet presAssocID="{C9964B53-EE57-41AB-99EA-C9C61A4B1947}" presName="textNode" presStyleLbl="node1" presStyleIdx="2" presStyleCnt="6">
        <dgm:presLayoutVars>
          <dgm:bulletEnabled val="1"/>
        </dgm:presLayoutVars>
      </dgm:prSet>
      <dgm:spPr/>
    </dgm:pt>
    <dgm:pt modelId="{9E2A6812-36D6-4AB3-9447-FBA50A34D9C5}" type="pres">
      <dgm:prSet presAssocID="{E1245527-F944-4ED4-8004-2ED6DBEAA5AF}" presName="sibTrans" presStyleCnt="0"/>
      <dgm:spPr/>
    </dgm:pt>
    <dgm:pt modelId="{E482E0C2-51BF-48CD-A433-B07E5184D527}" type="pres">
      <dgm:prSet presAssocID="{64CE37FC-392A-44A5-AA93-5A184E788D13}" presName="textNode" presStyleLbl="node1" presStyleIdx="3" presStyleCnt="6">
        <dgm:presLayoutVars>
          <dgm:bulletEnabled val="1"/>
        </dgm:presLayoutVars>
      </dgm:prSet>
      <dgm:spPr/>
    </dgm:pt>
    <dgm:pt modelId="{C3E9D256-9B17-4CE4-B808-0DAD6F05AF1D}" type="pres">
      <dgm:prSet presAssocID="{FD41E08E-6C62-43FB-9B27-B0E6ED1447BD}" presName="sibTrans" presStyleCnt="0"/>
      <dgm:spPr/>
    </dgm:pt>
    <dgm:pt modelId="{7B4726E7-82EB-42A0-A87D-F21D350A135D}" type="pres">
      <dgm:prSet presAssocID="{07ABCAA8-2DD5-4094-B9B3-3A54E619895E}" presName="textNode" presStyleLbl="node1" presStyleIdx="4" presStyleCnt="6">
        <dgm:presLayoutVars>
          <dgm:bulletEnabled val="1"/>
        </dgm:presLayoutVars>
      </dgm:prSet>
      <dgm:spPr/>
    </dgm:pt>
    <dgm:pt modelId="{579814E8-7F6A-4550-ABB3-804B90FDD0A6}" type="pres">
      <dgm:prSet presAssocID="{CA39A739-3689-4742-BE1B-59E9C2075255}" presName="sibTrans" presStyleCnt="0"/>
      <dgm:spPr/>
    </dgm:pt>
    <dgm:pt modelId="{D8EA4667-F4AB-40D5-B9DA-35C638410ED5}" type="pres">
      <dgm:prSet presAssocID="{80C6F6FF-5425-4A95-81C9-EC73F482D9F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370BE02-89B9-40F3-8C1C-C6F07452DEAD}" srcId="{E6A4E2D5-5079-4FD0-8ECD-A4C400FA3131}" destId="{80C6F6FF-5425-4A95-81C9-EC73F482D9FC}" srcOrd="5" destOrd="0" parTransId="{92A8310A-DBDB-43D6-A4B0-988CEAF675B8}" sibTransId="{365676CE-8390-4BE8-B590-B6B251B2BADD}"/>
    <dgm:cxn modelId="{186FE635-B2CA-4C2F-8601-B462D7AAC6EB}" srcId="{E6A4E2D5-5079-4FD0-8ECD-A4C400FA3131}" destId="{C9964B53-EE57-41AB-99EA-C9C61A4B1947}" srcOrd="2" destOrd="0" parTransId="{3B64547F-9944-483E-B79C-21624CE5EB39}" sibTransId="{E1245527-F944-4ED4-8004-2ED6DBEAA5AF}"/>
    <dgm:cxn modelId="{94EB4863-E542-484C-AB60-188F8C8D7582}" type="presOf" srcId="{C005AE7F-1E5E-4985-AE4C-4B84E117D874}" destId="{9768C421-8068-48A4-8F8B-97A909B7F7A0}" srcOrd="0" destOrd="0" presId="urn:microsoft.com/office/officeart/2005/8/layout/hProcess9"/>
    <dgm:cxn modelId="{F9BD7046-1B4B-4BAA-842F-DD0ABB9B6C11}" type="presOf" srcId="{80C6F6FF-5425-4A95-81C9-EC73F482D9FC}" destId="{D8EA4667-F4AB-40D5-B9DA-35C638410ED5}" srcOrd="0" destOrd="0" presId="urn:microsoft.com/office/officeart/2005/8/layout/hProcess9"/>
    <dgm:cxn modelId="{5C15B76F-364D-412C-9DB2-7188DF3A84FB}" type="presOf" srcId="{07ABCAA8-2DD5-4094-B9B3-3A54E619895E}" destId="{7B4726E7-82EB-42A0-A87D-F21D350A135D}" srcOrd="0" destOrd="0" presId="urn:microsoft.com/office/officeart/2005/8/layout/hProcess9"/>
    <dgm:cxn modelId="{1A11B259-1A1C-4EA1-8D3F-421DB5309F1F}" type="presOf" srcId="{9BEAB90B-6A93-4895-B28B-74B122EAB22C}" destId="{CCFC51F6-1D27-4243-9892-8A57D1BC87C3}" srcOrd="0" destOrd="0" presId="urn:microsoft.com/office/officeart/2005/8/layout/hProcess9"/>
    <dgm:cxn modelId="{D752C583-8EBF-4D91-B2ED-16BBBD04FAC5}" srcId="{E6A4E2D5-5079-4FD0-8ECD-A4C400FA3131}" destId="{9BEAB90B-6A93-4895-B28B-74B122EAB22C}" srcOrd="0" destOrd="0" parTransId="{14E05415-9C25-4C3D-9BA7-59E0A9285BAF}" sibTransId="{6A634872-C5C0-4E84-8687-1852E48AEF36}"/>
    <dgm:cxn modelId="{089E85B8-16BE-4C61-BE0F-9AE71B928961}" srcId="{E6A4E2D5-5079-4FD0-8ECD-A4C400FA3131}" destId="{C005AE7F-1E5E-4985-AE4C-4B84E117D874}" srcOrd="1" destOrd="0" parTransId="{28EE4063-9756-47E0-B60B-F35BE12C794E}" sibTransId="{388C8F2F-3AB0-4FEF-A8BE-A1643E15EDF1}"/>
    <dgm:cxn modelId="{699851D6-F427-4FDB-83F4-766A304A3FF0}" srcId="{E6A4E2D5-5079-4FD0-8ECD-A4C400FA3131}" destId="{07ABCAA8-2DD5-4094-B9B3-3A54E619895E}" srcOrd="4" destOrd="0" parTransId="{508A2117-4B8A-4647-B13C-8B8F525F0616}" sibTransId="{CA39A739-3689-4742-BE1B-59E9C2075255}"/>
    <dgm:cxn modelId="{628EE2D9-EA6D-4DC3-B6B3-39741F17F827}" srcId="{E6A4E2D5-5079-4FD0-8ECD-A4C400FA3131}" destId="{64CE37FC-392A-44A5-AA93-5A184E788D13}" srcOrd="3" destOrd="0" parTransId="{43F933C6-F611-4D5C-AF78-F4777DB8D3AE}" sibTransId="{FD41E08E-6C62-43FB-9B27-B0E6ED1447BD}"/>
    <dgm:cxn modelId="{215F32DC-11A2-4D79-8DDC-25F9174135FB}" type="presOf" srcId="{E6A4E2D5-5079-4FD0-8ECD-A4C400FA3131}" destId="{E6FFC324-16DC-48B9-A726-3401CB54D7F6}" srcOrd="0" destOrd="0" presId="urn:microsoft.com/office/officeart/2005/8/layout/hProcess9"/>
    <dgm:cxn modelId="{43D575F0-68CA-4A81-B349-A47AECA85107}" type="presOf" srcId="{64CE37FC-392A-44A5-AA93-5A184E788D13}" destId="{E482E0C2-51BF-48CD-A433-B07E5184D527}" srcOrd="0" destOrd="0" presId="urn:microsoft.com/office/officeart/2005/8/layout/hProcess9"/>
    <dgm:cxn modelId="{EF5909F5-582A-4E5C-ADFE-F123C41C96FB}" type="presOf" srcId="{C9964B53-EE57-41AB-99EA-C9C61A4B1947}" destId="{4E909EAF-B7E5-4389-B0BB-F08F3888E9EB}" srcOrd="0" destOrd="0" presId="urn:microsoft.com/office/officeart/2005/8/layout/hProcess9"/>
    <dgm:cxn modelId="{58F0314E-166A-4D13-BF65-623918AF2FBC}" type="presParOf" srcId="{E6FFC324-16DC-48B9-A726-3401CB54D7F6}" destId="{9E6A851A-3EEB-44F5-B1BD-8E63428CE365}" srcOrd="0" destOrd="0" presId="urn:microsoft.com/office/officeart/2005/8/layout/hProcess9"/>
    <dgm:cxn modelId="{9CC70792-2704-40A6-9205-3B5AFAD1A585}" type="presParOf" srcId="{E6FFC324-16DC-48B9-A726-3401CB54D7F6}" destId="{DAF91422-2801-4074-A27B-27685539BD40}" srcOrd="1" destOrd="0" presId="urn:microsoft.com/office/officeart/2005/8/layout/hProcess9"/>
    <dgm:cxn modelId="{2A2A1B78-923F-4016-9F6A-104159ED0D72}" type="presParOf" srcId="{DAF91422-2801-4074-A27B-27685539BD40}" destId="{CCFC51F6-1D27-4243-9892-8A57D1BC87C3}" srcOrd="0" destOrd="0" presId="urn:microsoft.com/office/officeart/2005/8/layout/hProcess9"/>
    <dgm:cxn modelId="{B198AF9E-3088-477B-AA2B-3B740EAD0032}" type="presParOf" srcId="{DAF91422-2801-4074-A27B-27685539BD40}" destId="{BE5AC25D-0491-4D42-87E1-214EED92CFE3}" srcOrd="1" destOrd="0" presId="urn:microsoft.com/office/officeart/2005/8/layout/hProcess9"/>
    <dgm:cxn modelId="{997FE328-A784-4111-A9D0-88D0618DEEEF}" type="presParOf" srcId="{DAF91422-2801-4074-A27B-27685539BD40}" destId="{9768C421-8068-48A4-8F8B-97A909B7F7A0}" srcOrd="2" destOrd="0" presId="urn:microsoft.com/office/officeart/2005/8/layout/hProcess9"/>
    <dgm:cxn modelId="{3F1AD4EC-7276-4B74-A65F-FFE7BA975387}" type="presParOf" srcId="{DAF91422-2801-4074-A27B-27685539BD40}" destId="{FDBCB1F2-628D-4DFA-9126-E879C7F06800}" srcOrd="3" destOrd="0" presId="urn:microsoft.com/office/officeart/2005/8/layout/hProcess9"/>
    <dgm:cxn modelId="{6AE27E10-74B0-467D-9AD4-33820C8940A9}" type="presParOf" srcId="{DAF91422-2801-4074-A27B-27685539BD40}" destId="{4E909EAF-B7E5-4389-B0BB-F08F3888E9EB}" srcOrd="4" destOrd="0" presId="urn:microsoft.com/office/officeart/2005/8/layout/hProcess9"/>
    <dgm:cxn modelId="{81737D58-DAE8-4E1E-9AF0-CB9F5C9B5EB9}" type="presParOf" srcId="{DAF91422-2801-4074-A27B-27685539BD40}" destId="{9E2A6812-36D6-4AB3-9447-FBA50A34D9C5}" srcOrd="5" destOrd="0" presId="urn:microsoft.com/office/officeart/2005/8/layout/hProcess9"/>
    <dgm:cxn modelId="{71A7E1EF-B26B-450B-A0A4-734EB9770152}" type="presParOf" srcId="{DAF91422-2801-4074-A27B-27685539BD40}" destId="{E482E0C2-51BF-48CD-A433-B07E5184D527}" srcOrd="6" destOrd="0" presId="urn:microsoft.com/office/officeart/2005/8/layout/hProcess9"/>
    <dgm:cxn modelId="{E43B4041-F92D-400C-8C87-D3C0955858B3}" type="presParOf" srcId="{DAF91422-2801-4074-A27B-27685539BD40}" destId="{C3E9D256-9B17-4CE4-B808-0DAD6F05AF1D}" srcOrd="7" destOrd="0" presId="urn:microsoft.com/office/officeart/2005/8/layout/hProcess9"/>
    <dgm:cxn modelId="{D4BA6B37-A3E4-401B-83FB-9C52C5422ABF}" type="presParOf" srcId="{DAF91422-2801-4074-A27B-27685539BD40}" destId="{7B4726E7-82EB-42A0-A87D-F21D350A135D}" srcOrd="8" destOrd="0" presId="urn:microsoft.com/office/officeart/2005/8/layout/hProcess9"/>
    <dgm:cxn modelId="{116E68F3-DC88-4F00-B871-55ABBFD86EEE}" type="presParOf" srcId="{DAF91422-2801-4074-A27B-27685539BD40}" destId="{579814E8-7F6A-4550-ABB3-804B90FDD0A6}" srcOrd="9" destOrd="0" presId="urn:microsoft.com/office/officeart/2005/8/layout/hProcess9"/>
    <dgm:cxn modelId="{D59B2576-C1D4-496E-814A-30A7FD2D1BC3}" type="presParOf" srcId="{DAF91422-2801-4074-A27B-27685539BD40}" destId="{D8EA4667-F4AB-40D5-B9DA-35C638410ED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851A-3EEB-44F5-B1BD-8E63428CE365}">
      <dsp:nvSpPr>
        <dsp:cNvPr id="0" name=""/>
        <dsp:cNvSpPr/>
      </dsp:nvSpPr>
      <dsp:spPr>
        <a:xfrm>
          <a:off x="7" y="0"/>
          <a:ext cx="31318184" cy="14630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C51F6-1D27-4243-9892-8A57D1BC87C3}">
      <dsp:nvSpPr>
        <dsp:cNvPr id="0" name=""/>
        <dsp:cNvSpPr/>
      </dsp:nvSpPr>
      <dsp:spPr>
        <a:xfrm>
          <a:off x="382" y="4389119"/>
          <a:ext cx="4583039" cy="585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Q4 2023</a:t>
          </a: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/>
            <a:t>Revisions to ASP draft complete</a:t>
          </a:r>
          <a:endParaRPr lang="en-CA" sz="5200" kern="1200" dirty="0"/>
        </a:p>
      </dsp:txBody>
      <dsp:txXfrm>
        <a:off x="224108" y="4612845"/>
        <a:ext cx="4135587" cy="5404708"/>
      </dsp:txXfrm>
    </dsp:sp>
    <dsp:sp modelId="{9768C421-8068-48A4-8F8B-97A909B7F7A0}">
      <dsp:nvSpPr>
        <dsp:cNvPr id="0" name=""/>
        <dsp:cNvSpPr/>
      </dsp:nvSpPr>
      <dsp:spPr>
        <a:xfrm>
          <a:off x="5347261" y="4389119"/>
          <a:ext cx="4583039" cy="585216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Q4 2023</a:t>
          </a: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/>
            <a:t>Community engagement &amp; intermuncipal collaboration</a:t>
          </a:r>
          <a:endParaRPr lang="en-CA" sz="5200" kern="1200" dirty="0"/>
        </a:p>
      </dsp:txBody>
      <dsp:txXfrm>
        <a:off x="5570987" y="4612845"/>
        <a:ext cx="4135587" cy="5404708"/>
      </dsp:txXfrm>
    </dsp:sp>
    <dsp:sp modelId="{4E909EAF-B7E5-4389-B0BB-F08F3888E9EB}">
      <dsp:nvSpPr>
        <dsp:cNvPr id="0" name=""/>
        <dsp:cNvSpPr/>
      </dsp:nvSpPr>
      <dsp:spPr>
        <a:xfrm>
          <a:off x="10694140" y="4389119"/>
          <a:ext cx="4583039" cy="585216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Q4 2023</a:t>
          </a: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/>
            <a:t>Final revisions to the draft ASP</a:t>
          </a:r>
          <a:endParaRPr lang="en-CA" sz="5200" kern="1200" dirty="0"/>
        </a:p>
      </dsp:txBody>
      <dsp:txXfrm>
        <a:off x="10917866" y="4612845"/>
        <a:ext cx="4135587" cy="5404708"/>
      </dsp:txXfrm>
    </dsp:sp>
    <dsp:sp modelId="{E482E0C2-51BF-48CD-A433-B07E5184D527}">
      <dsp:nvSpPr>
        <dsp:cNvPr id="0" name=""/>
        <dsp:cNvSpPr/>
      </dsp:nvSpPr>
      <dsp:spPr>
        <a:xfrm>
          <a:off x="16041019" y="4389119"/>
          <a:ext cx="4583039" cy="585216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Q1 2024 </a:t>
          </a:r>
          <a:r>
            <a:rPr lang="en-CA" sz="5200" kern="1200"/>
            <a:t>Public Hearing, 1</a:t>
          </a:r>
          <a:r>
            <a:rPr lang="en-CA" sz="5200" kern="1200" baseline="30000"/>
            <a:t>st</a:t>
          </a:r>
          <a:r>
            <a:rPr lang="en-CA" sz="5200" kern="1200"/>
            <a:t> and 2</a:t>
          </a:r>
          <a:r>
            <a:rPr lang="en-CA" sz="5200" kern="1200" baseline="30000"/>
            <a:t>nd</a:t>
          </a:r>
          <a:r>
            <a:rPr lang="en-CA" sz="5200" kern="1200"/>
            <a:t> reading of draft ASP</a:t>
          </a:r>
          <a:endParaRPr lang="en-CA" sz="5200" b="1" kern="1200" dirty="0"/>
        </a:p>
      </dsp:txBody>
      <dsp:txXfrm>
        <a:off x="16264745" y="4612845"/>
        <a:ext cx="4135587" cy="5404708"/>
      </dsp:txXfrm>
    </dsp:sp>
    <dsp:sp modelId="{7B4726E7-82EB-42A0-A87D-F21D350A135D}">
      <dsp:nvSpPr>
        <dsp:cNvPr id="0" name=""/>
        <dsp:cNvSpPr/>
      </dsp:nvSpPr>
      <dsp:spPr>
        <a:xfrm>
          <a:off x="21387899" y="4389119"/>
          <a:ext cx="4583039" cy="585216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Q1 2024 </a:t>
          </a:r>
          <a:r>
            <a:rPr lang="en-CA" sz="5200" kern="1200"/>
            <a:t>Referral to Calgary Metropolitan Region Board</a:t>
          </a:r>
          <a:endParaRPr lang="en-CA" sz="5200" b="1" kern="1200" dirty="0"/>
        </a:p>
      </dsp:txBody>
      <dsp:txXfrm>
        <a:off x="21611625" y="4612845"/>
        <a:ext cx="4135587" cy="5404708"/>
      </dsp:txXfrm>
    </dsp:sp>
    <dsp:sp modelId="{D8EA4667-F4AB-40D5-B9DA-35C638410ED5}">
      <dsp:nvSpPr>
        <dsp:cNvPr id="0" name=""/>
        <dsp:cNvSpPr/>
      </dsp:nvSpPr>
      <dsp:spPr>
        <a:xfrm>
          <a:off x="26734778" y="4389119"/>
          <a:ext cx="4583039" cy="58521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b="1" kern="1200"/>
            <a:t>Q2 2024 </a:t>
          </a:r>
          <a:r>
            <a:rPr lang="en-CA" sz="5200" kern="1200"/>
            <a:t>County Council 3</a:t>
          </a:r>
          <a:r>
            <a:rPr lang="en-CA" sz="5200" kern="1200" baseline="30000"/>
            <a:t>rd</a:t>
          </a:r>
          <a:r>
            <a:rPr lang="en-CA" sz="5200" kern="1200"/>
            <a:t> Reading and adoption of ASP</a:t>
          </a:r>
          <a:endParaRPr lang="en-CA" sz="5200" b="1" kern="1200" dirty="0"/>
        </a:p>
      </dsp:txBody>
      <dsp:txXfrm>
        <a:off x="26958504" y="4612845"/>
        <a:ext cx="4135587" cy="540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683" y="0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/>
          <a:lstStyle>
            <a:lvl1pPr algn="r">
              <a:defRPr sz="800"/>
            </a:lvl1pPr>
          </a:lstStyle>
          <a:p>
            <a:fld id="{AC145AAE-5A3D-4239-845D-EEB4348AFE2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7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683" y="9119177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 anchor="b"/>
          <a:lstStyle>
            <a:lvl1pPr algn="r">
              <a:defRPr sz="800"/>
            </a:lvl1pPr>
          </a:lstStyle>
          <a:p>
            <a:fld id="{8690B289-73A7-43DE-B019-DAB5BAF4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7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683" y="0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/>
          <a:lstStyle>
            <a:lvl1pPr algn="r">
              <a:defRPr sz="800"/>
            </a:lvl1pPr>
          </a:lstStyle>
          <a:p>
            <a:fld id="{9DFA0EC1-7447-4947-B1DC-1FA749A6ABBD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19138"/>
            <a:ext cx="55149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689" tIns="31845" rIns="63689" bIns="318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1" y="4560120"/>
            <a:ext cx="5852861" cy="4321230"/>
          </a:xfrm>
          <a:prstGeom prst="rect">
            <a:avLst/>
          </a:prstGeom>
        </p:spPr>
        <p:txBody>
          <a:bodyPr vert="horz" lIns="63689" tIns="31845" rIns="63689" bIns="31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7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683" y="9119177"/>
            <a:ext cx="3170349" cy="479901"/>
          </a:xfrm>
          <a:prstGeom prst="rect">
            <a:avLst/>
          </a:prstGeom>
        </p:spPr>
        <p:txBody>
          <a:bodyPr vert="horz" lIns="63689" tIns="31845" rIns="63689" bIns="31845" rtlCol="0" anchor="b"/>
          <a:lstStyle>
            <a:lvl1pPr algn="r">
              <a:defRPr sz="800"/>
            </a:lvl1pPr>
          </a:lstStyle>
          <a:p>
            <a:fld id="{4D9DB92C-B71E-46A4-9DCE-6F298BE0B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B92C-B71E-46A4-9DCE-6F298BE0BD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3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B92C-B71E-46A4-9DCE-6F298BE0BD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9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675333"/>
            <a:ext cx="27980640" cy="46060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176760"/>
            <a:ext cx="23042880" cy="5491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6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7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7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2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3808288"/>
            <a:ext cx="27980640" cy="4267835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107702"/>
            <a:ext cx="27980640" cy="4700586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544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7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013963"/>
            <a:ext cx="14538960" cy="13426437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013963"/>
            <a:ext cx="14538960" cy="13426437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50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810021"/>
            <a:ext cx="14544677" cy="200458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00" b="1"/>
            </a:lvl3pPr>
            <a:lvl4pPr marL="4663440" indent="0">
              <a:buNone/>
              <a:defRPr sz="5400" b="1"/>
            </a:lvl4pPr>
            <a:lvl5pPr marL="6217920" indent="0">
              <a:buNone/>
              <a:defRPr sz="5400" b="1"/>
            </a:lvl5pPr>
            <a:lvl6pPr marL="7772400" indent="0">
              <a:buNone/>
              <a:defRPr sz="5400" b="1"/>
            </a:lvl6pPr>
            <a:lvl7pPr marL="9326880" indent="0">
              <a:buNone/>
              <a:defRPr sz="5400" b="1"/>
            </a:lvl7pPr>
            <a:lvl8pPr marL="10881360" indent="0">
              <a:buNone/>
              <a:defRPr sz="5400" b="1"/>
            </a:lvl8pPr>
            <a:lvl9pPr marL="12435840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814610"/>
            <a:ext cx="14544677" cy="11549590"/>
          </a:xfrm>
        </p:spPr>
        <p:txBody>
          <a:bodyPr/>
          <a:lstStyle>
            <a:lvl1pPr>
              <a:defRPr sz="82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810021"/>
            <a:ext cx="14550390" cy="200458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00" b="1"/>
            </a:lvl3pPr>
            <a:lvl4pPr marL="4663440" indent="0">
              <a:buNone/>
              <a:defRPr sz="5400" b="1"/>
            </a:lvl4pPr>
            <a:lvl5pPr marL="6217920" indent="0">
              <a:buNone/>
              <a:defRPr sz="5400" b="1"/>
            </a:lvl5pPr>
            <a:lvl6pPr marL="7772400" indent="0">
              <a:buNone/>
              <a:defRPr sz="5400" b="1"/>
            </a:lvl6pPr>
            <a:lvl7pPr marL="9326880" indent="0">
              <a:buNone/>
              <a:defRPr sz="5400" b="1"/>
            </a:lvl7pPr>
            <a:lvl8pPr marL="10881360" indent="0">
              <a:buNone/>
              <a:defRPr sz="5400" b="1"/>
            </a:lvl8pPr>
            <a:lvl9pPr marL="12435840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814610"/>
            <a:ext cx="14550390" cy="11549590"/>
          </a:xfrm>
        </p:spPr>
        <p:txBody>
          <a:bodyPr/>
          <a:lstStyle>
            <a:lvl1pPr>
              <a:defRPr sz="82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7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5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55557"/>
            <a:ext cx="10829927" cy="3641090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55560"/>
            <a:ext cx="18402300" cy="17508639"/>
          </a:xfrm>
        </p:spPr>
        <p:txBody>
          <a:bodyPr/>
          <a:lstStyle>
            <a:lvl1pPr>
              <a:defRPr sz="10900"/>
            </a:lvl1pPr>
            <a:lvl2pPr>
              <a:defRPr sz="9500"/>
            </a:lvl2pPr>
            <a:lvl3pPr>
              <a:defRPr sz="82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496650"/>
            <a:ext cx="10829927" cy="13907427"/>
          </a:xfrm>
        </p:spPr>
        <p:txBody>
          <a:bodyPr/>
          <a:lstStyle>
            <a:lvl1pPr marL="0" indent="0">
              <a:buNone/>
              <a:defRPr sz="4800"/>
            </a:lvl1pPr>
            <a:lvl2pPr marL="1554480" indent="0">
              <a:buNone/>
              <a:defRPr sz="4100"/>
            </a:lvl2pPr>
            <a:lvl3pPr marL="3108960" indent="0">
              <a:buNone/>
              <a:defRPr sz="3400"/>
            </a:lvl3pPr>
            <a:lvl4pPr marL="4663440" indent="0">
              <a:buNone/>
              <a:defRPr sz="3100"/>
            </a:lvl4pPr>
            <a:lvl5pPr marL="6217920" indent="0">
              <a:buNone/>
              <a:defRPr sz="3100"/>
            </a:lvl5pPr>
            <a:lvl6pPr marL="7772400" indent="0">
              <a:buNone/>
              <a:defRPr sz="3100"/>
            </a:lvl6pPr>
            <a:lvl7pPr marL="9326880" indent="0">
              <a:buNone/>
              <a:defRPr sz="3100"/>
            </a:lvl7pPr>
            <a:lvl8pPr marL="10881360" indent="0">
              <a:buNone/>
              <a:defRPr sz="3100"/>
            </a:lvl8pPr>
            <a:lvl9pPr marL="12435840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4564360"/>
            <a:ext cx="19751040" cy="1775779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20030"/>
            <a:ext cx="19751040" cy="12405572"/>
          </a:xfrm>
        </p:spPr>
        <p:txBody>
          <a:bodyPr/>
          <a:lstStyle>
            <a:lvl1pPr marL="0" indent="0">
              <a:buNone/>
              <a:defRPr sz="10900"/>
            </a:lvl1pPr>
            <a:lvl2pPr marL="1554480" indent="0">
              <a:buNone/>
              <a:defRPr sz="9500"/>
            </a:lvl2pPr>
            <a:lvl3pPr marL="3108960" indent="0">
              <a:buNone/>
              <a:defRPr sz="820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340139"/>
            <a:ext cx="19751040" cy="1947861"/>
          </a:xfrm>
        </p:spPr>
        <p:txBody>
          <a:bodyPr/>
          <a:lstStyle>
            <a:lvl1pPr marL="0" indent="0">
              <a:buNone/>
              <a:defRPr sz="4800"/>
            </a:lvl1pPr>
            <a:lvl2pPr marL="1554480" indent="0">
              <a:buNone/>
              <a:defRPr sz="4100"/>
            </a:lvl2pPr>
            <a:lvl3pPr marL="3108960" indent="0">
              <a:buNone/>
              <a:defRPr sz="3400"/>
            </a:lvl3pPr>
            <a:lvl4pPr marL="4663440" indent="0">
              <a:buNone/>
              <a:defRPr sz="3100"/>
            </a:lvl4pPr>
            <a:lvl5pPr marL="6217920" indent="0">
              <a:buNone/>
              <a:defRPr sz="3100"/>
            </a:lvl5pPr>
            <a:lvl6pPr marL="7772400" indent="0">
              <a:buNone/>
              <a:defRPr sz="3100"/>
            </a:lvl6pPr>
            <a:lvl7pPr marL="9326880" indent="0">
              <a:buNone/>
              <a:defRPr sz="3100"/>
            </a:lvl7pPr>
            <a:lvl8pPr marL="10881360" indent="0">
              <a:buNone/>
              <a:defRPr sz="3100"/>
            </a:lvl8pPr>
            <a:lvl9pPr marL="12435840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60532"/>
            <a:ext cx="29626560" cy="3581400"/>
          </a:xfrm>
          <a:prstGeom prst="rect">
            <a:avLst/>
          </a:prstGeom>
        </p:spPr>
        <p:txBody>
          <a:bodyPr vert="horz" lIns="310896" tIns="155448" rIns="310896" bIns="1554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013963"/>
            <a:ext cx="29626560" cy="13350237"/>
          </a:xfrm>
          <a:prstGeom prst="rect">
            <a:avLst/>
          </a:prstGeom>
        </p:spPr>
        <p:txBody>
          <a:bodyPr vert="horz" lIns="310896" tIns="155448" rIns="310896" bIns="1554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3108960" rtl="0" eaLnBrk="1" latinLnBrk="0" hangingPunct="1">
        <a:spcBef>
          <a:spcPct val="0"/>
        </a:spcBef>
        <a:buNone/>
        <a:defRPr sz="15000" kern="1200">
          <a:solidFill>
            <a:srgbClr val="C5960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165860" indent="-1165860" algn="l" defTabSz="3108960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526030" indent="-971550" algn="l" defTabSz="310896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886200" indent="-777240" algn="l" defTabSz="310896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40680" indent="-777240" algn="l" defTabSz="310896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995160" indent="-777240" algn="l" defTabSz="310896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549640" indent="-777240" algn="l" defTabSz="310896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www.rockyview.ca/conrich-future-policy-are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D0179C-A0BE-6CFD-8623-AD9543DAE8DC}"/>
              </a:ext>
            </a:extLst>
          </p:cNvPr>
          <p:cNvSpPr/>
          <p:nvPr/>
        </p:nvSpPr>
        <p:spPr>
          <a:xfrm>
            <a:off x="0" y="0"/>
            <a:ext cx="32918400" cy="18592800"/>
          </a:xfrm>
          <a:prstGeom prst="rect">
            <a:avLst/>
          </a:prstGeom>
          <a:solidFill>
            <a:srgbClr val="90B4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4220" y="5901160"/>
            <a:ext cx="26349960" cy="4606078"/>
          </a:xfrm>
          <a:prstGeom prst="rect">
            <a:avLst/>
          </a:prstGeom>
        </p:spPr>
        <p:txBody>
          <a:bodyPr vert="horz" lIns="286512" tIns="143256" rIns="286512" bIns="143256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CONRICH AREA STRUCTURE PLAN 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</a:rPr>
              <a:t>FUTURE POLICY AREA AMENDMENT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53555" y="12039600"/>
            <a:ext cx="20055840" cy="5562600"/>
          </a:xfrm>
          <a:prstGeom prst="rect">
            <a:avLst/>
          </a:prstGeom>
        </p:spPr>
        <p:txBody>
          <a:bodyPr vert="horz" lIns="286512" tIns="143256" rIns="286512" bIns="143256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6267" b="1" dirty="0">
                <a:solidFill>
                  <a:schemeClr val="bg1"/>
                </a:solidFill>
              </a:rPr>
              <a:t>Open House </a:t>
            </a:r>
          </a:p>
          <a:p>
            <a:pPr algn="ctr">
              <a:spcBef>
                <a:spcPts val="0"/>
              </a:spcBef>
            </a:pPr>
            <a:endParaRPr lang="en-US" sz="6267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267" dirty="0">
                <a:solidFill>
                  <a:schemeClr val="bg1"/>
                </a:solidFill>
              </a:rPr>
              <a:t>Prince of Peace Manor &amp; </a:t>
            </a:r>
            <a:r>
              <a:rPr lang="en-US" sz="6267" dirty="0" err="1">
                <a:solidFill>
                  <a:schemeClr val="bg1"/>
                </a:solidFill>
              </a:rPr>
              <a:t>Harbour</a:t>
            </a:r>
            <a:r>
              <a:rPr lang="en-US" sz="6267" dirty="0">
                <a:solidFill>
                  <a:schemeClr val="bg1"/>
                </a:solidFill>
              </a:rPr>
              <a:t> Banquet Hall</a:t>
            </a:r>
          </a:p>
          <a:p>
            <a:pPr algn="ctr">
              <a:spcBef>
                <a:spcPts val="0"/>
              </a:spcBef>
            </a:pPr>
            <a:r>
              <a:rPr lang="en-US" sz="6267" dirty="0">
                <a:solidFill>
                  <a:schemeClr val="bg1"/>
                </a:solidFill>
              </a:rPr>
              <a:t>Saturday, October 21, 2023 (1:00 pm to 4:00 pm)</a:t>
            </a:r>
          </a:p>
          <a:p>
            <a:pPr algn="ctr">
              <a:spcBef>
                <a:spcPts val="0"/>
              </a:spcBef>
            </a:pPr>
            <a:endParaRPr lang="en-US" sz="6267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US" sz="6267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267" b="1" dirty="0">
                <a:solidFill>
                  <a:schemeClr val="bg1"/>
                </a:solidFill>
              </a:rPr>
              <a:t>Virtual Open House</a:t>
            </a:r>
          </a:p>
          <a:p>
            <a:pPr algn="ctr">
              <a:spcBef>
                <a:spcPts val="0"/>
              </a:spcBef>
            </a:pPr>
            <a:endParaRPr lang="en-US" sz="6267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267" dirty="0">
                <a:solidFill>
                  <a:schemeClr val="bg1"/>
                </a:solidFill>
              </a:rPr>
              <a:t>Wednesday, October 25, 2023 (5:30 pm to 8:00 pm)</a:t>
            </a:r>
          </a:p>
          <a:p>
            <a:pPr algn="ctr">
              <a:spcBef>
                <a:spcPts val="0"/>
              </a:spcBef>
            </a:pPr>
            <a:endParaRPr lang="en-US" sz="6267" dirty="0">
              <a:solidFill>
                <a:schemeClr val="bg1"/>
              </a:solidFill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2794AB9-3357-6010-33A5-06D40600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0748277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8384FA-56A5-4E4F-966D-0D3ABB952393}"/>
              </a:ext>
            </a:extLst>
          </p:cNvPr>
          <p:cNvSpPr txBox="1"/>
          <p:nvPr/>
        </p:nvSpPr>
        <p:spPr>
          <a:xfrm>
            <a:off x="2725494" y="6693988"/>
            <a:ext cx="141732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-457200" algn="l"/>
                <a:tab pos="900430" algn="l"/>
              </a:tabLst>
            </a:pPr>
            <a:endParaRPr lang="en-CA" sz="6600" spc="-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  <a:tabLst>
                <a:tab pos="-457200" algn="l"/>
                <a:tab pos="900430" algn="l"/>
              </a:tabLst>
            </a:pPr>
            <a:r>
              <a:rPr lang="en-CA" sz="66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Survey – please scan the QR code to access the Survey</a:t>
            </a:r>
          </a:p>
          <a:p>
            <a:pPr marL="1143000" indent="-1143000">
              <a:buFont typeface="Arial" panose="020B0604020202020204" pitchFamily="34" charset="0"/>
              <a:buChar char="•"/>
              <a:tabLst>
                <a:tab pos="-457200" algn="l"/>
                <a:tab pos="900430" algn="l"/>
              </a:tabLst>
            </a:pPr>
            <a:endParaRPr lang="en-CA" sz="6600" spc="-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-457200" algn="l"/>
                <a:tab pos="900430" algn="l"/>
              </a:tabLst>
            </a:pPr>
            <a:endParaRPr lang="en-CA" sz="6600" spc="-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  <a:tabLst>
                <a:tab pos="-457200" algn="l"/>
                <a:tab pos="900430" algn="l"/>
              </a:tabLst>
            </a:pP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Written Submissions – please provide written submission to </a:t>
            </a:r>
            <a:r>
              <a:rPr lang="en-CA" sz="6600" b="1" spc="-15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planning_policy@rockyview.ca</a:t>
            </a:r>
            <a:endParaRPr lang="en-CA" sz="66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8A2E74-45A7-75ED-29CA-671A8F13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0" y="220402"/>
            <a:ext cx="20021550" cy="2949468"/>
          </a:xfrm>
        </p:spPr>
        <p:txBody>
          <a:bodyPr>
            <a:noAutofit/>
          </a:bodyPr>
          <a:lstStyle/>
          <a:p>
            <a:pPr algn="r"/>
            <a:r>
              <a:rPr lang="en-US" sz="10000" dirty="0"/>
              <a:t>Formal Feedback</a:t>
            </a: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B688FF28-C3E7-F4E8-1AEC-C99D789C9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0" y="7826242"/>
            <a:ext cx="5953125" cy="595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C996C-06C8-5324-9DA7-F53E446D8AAE}"/>
              </a:ext>
            </a:extLst>
          </p:cNvPr>
          <p:cNvSpPr txBox="1"/>
          <p:nvPr/>
        </p:nvSpPr>
        <p:spPr>
          <a:xfrm>
            <a:off x="2895600" y="4383374"/>
            <a:ext cx="2002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-457200" algn="l"/>
                <a:tab pos="900430" algn="l"/>
              </a:tabLst>
            </a:pP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Accepting formal feedback till </a:t>
            </a:r>
            <a:r>
              <a:rPr lang="en-CA" sz="6600" b="1" spc="-1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5</a:t>
            </a: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through: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B39BB-1E07-C189-A2DA-0EB7D11B51A4}"/>
              </a:ext>
            </a:extLst>
          </p:cNvPr>
          <p:cNvSpPr txBox="1"/>
          <p:nvPr/>
        </p:nvSpPr>
        <p:spPr>
          <a:xfrm>
            <a:off x="2917371" y="17129903"/>
            <a:ext cx="289279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-457200" algn="l"/>
                <a:tab pos="900430" algn="l"/>
              </a:tabLst>
            </a:pP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 </a:t>
            </a: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www.rockyview.ca/conrich-future-policy-area</a:t>
            </a:r>
            <a:r>
              <a:rPr lang="en-CA" sz="6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more information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926F66B-1B03-3BCC-32BA-6BAC40C67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093"/>
    </mc:Choice>
    <mc:Fallback xmlns="">
      <p:transition advTm="220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29BF4-E6FA-169A-937E-C80D07DC0B50}"/>
              </a:ext>
            </a:extLst>
          </p:cNvPr>
          <p:cNvSpPr txBox="1"/>
          <p:nvPr/>
        </p:nvSpPr>
        <p:spPr>
          <a:xfrm>
            <a:off x="13716000" y="381000"/>
            <a:ext cx="187452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10000" b="1" dirty="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rPr>
              <a:t>Discussion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B79C5-569F-FF2B-8BE1-7AA564757E57}"/>
              </a:ext>
            </a:extLst>
          </p:cNvPr>
          <p:cNvSpPr txBox="1"/>
          <p:nvPr/>
        </p:nvSpPr>
        <p:spPr>
          <a:xfrm>
            <a:off x="1828800" y="3276600"/>
            <a:ext cx="26746200" cy="1236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you support the proposed Land Use Strategy for the Future Policy Area as shown on Map 5? (10 minutes)</a:t>
            </a: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CA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you support the proposed neighbourhood areas as shown </a:t>
            </a:r>
            <a:r>
              <a:rPr lang="en-CA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Map 6 for comprehensive planning through County-led Local Plans? (10 minutes)</a:t>
            </a: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CA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you support the proposed Community Core? (10 minutes)</a:t>
            </a: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CA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0" indent="-9144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Do you support the proposed development composition that allows for pockets of higher density development to meet the CMRB’s Growth Plan requirement of 7.25 dwelling units per acre? (10 minutes)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6D1CF-06D8-F80A-0C56-6989B0C666AB}"/>
              </a:ext>
            </a:extLst>
          </p:cNvPr>
          <p:cNvSpPr txBox="1"/>
          <p:nvPr/>
        </p:nvSpPr>
        <p:spPr>
          <a:xfrm>
            <a:off x="2819400" y="16598239"/>
            <a:ext cx="2331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6600" dirty="0">
                <a:solidFill>
                  <a:srgbClr val="C59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would you like to share with us?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FE6890C-262B-BD75-96ED-1C8523249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9EADD2-4C32-DA76-CC8E-15F1B087E888}"/>
              </a:ext>
            </a:extLst>
          </p:cNvPr>
          <p:cNvSpPr txBox="1"/>
          <p:nvPr/>
        </p:nvSpPr>
        <p:spPr>
          <a:xfrm>
            <a:off x="11990412" y="16840200"/>
            <a:ext cx="893757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Thank You for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247391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5A3F82-B393-C56C-453B-FCEDFB7A547B}"/>
              </a:ext>
            </a:extLst>
          </p:cNvPr>
          <p:cNvSpPr/>
          <p:nvPr/>
        </p:nvSpPr>
        <p:spPr>
          <a:xfrm>
            <a:off x="25527000" y="533400"/>
            <a:ext cx="6217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" b="1" dirty="0">
                <a:solidFill>
                  <a:srgbClr val="C39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CD3E8-C9CA-92EE-4F57-84F7E8C4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14758412"/>
            <a:ext cx="8305800" cy="3506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03173-80D5-E46A-488A-A49EBBDD061E}"/>
              </a:ext>
            </a:extLst>
          </p:cNvPr>
          <p:cNvSpPr txBox="1"/>
          <p:nvPr/>
        </p:nvSpPr>
        <p:spPr>
          <a:xfrm>
            <a:off x="1600200" y="4641931"/>
            <a:ext cx="130683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5400" b="1" dirty="0">
                <a:solidFill>
                  <a:srgbClr val="C59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Todays Objectives</a:t>
            </a:r>
          </a:p>
          <a:p>
            <a:pPr marL="742950" indent="-742950">
              <a:spcBef>
                <a:spcPts val="3600"/>
              </a:spcBef>
              <a:spcAft>
                <a:spcPts val="3600"/>
              </a:spcAft>
              <a:buAutoNum type="arabicPeriod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provide an update on the status of the Conrich ASP Future Policy Area Amendments</a:t>
            </a:r>
          </a:p>
          <a:p>
            <a:pPr marL="742950" indent="-742950">
              <a:spcBef>
                <a:spcPts val="3600"/>
              </a:spcBef>
              <a:spcAft>
                <a:spcPts val="3600"/>
              </a:spcAft>
              <a:buAutoNum type="arabicPeriod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obtain your feedback on the draft</a:t>
            </a:r>
          </a:p>
          <a:p>
            <a:pPr marL="742950" indent="-742950">
              <a:spcBef>
                <a:spcPts val="3600"/>
              </a:spcBef>
              <a:spcAft>
                <a:spcPts val="3600"/>
              </a:spcAft>
              <a:buAutoNum type="arabicPeriod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answer your questions </a:t>
            </a:r>
          </a:p>
          <a:p>
            <a:pPr marL="742950" indent="-742950">
              <a:spcBef>
                <a:spcPts val="3600"/>
              </a:spcBef>
              <a:spcAft>
                <a:spcPts val="3600"/>
              </a:spcAft>
              <a:buAutoNum type="arabicPeriod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provide an overview of next steps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B6E0F-F5AF-DC7F-91FF-2F563217A90D}"/>
              </a:ext>
            </a:extLst>
          </p:cNvPr>
          <p:cNvSpPr txBox="1"/>
          <p:nvPr/>
        </p:nvSpPr>
        <p:spPr>
          <a:xfrm>
            <a:off x="16764000" y="4672280"/>
            <a:ext cx="15242625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b="1" dirty="0">
                <a:solidFill>
                  <a:srgbClr val="C59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CA" sz="4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886450" algn="r"/>
              </a:tabLst>
            </a:pP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Welcome &amp; Introduction (5 mins)	</a:t>
            </a:r>
            <a:b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CA" sz="4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886450" algn="r"/>
              </a:tabLst>
            </a:pP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2. Presentation – Overview of proposed amendments (5 mins)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Proposed Land Use Strategy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Neighbourhood Areas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Density and Phasing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Opportunity for Public Input</a:t>
            </a:r>
            <a:b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CA" sz="4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886450" algn="r"/>
              </a:tabLst>
            </a:pP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3. Modified World Café </a:t>
            </a:r>
            <a:r>
              <a:rPr lang="en-CA" sz="4000" b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(Workshop) </a:t>
            </a: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(40 mins)	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Break out into smaller groups of 6-8 people with County staff at each table for Q&amp;A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886450" algn="r"/>
              </a:tabLst>
            </a:pPr>
            <a:r>
              <a:rPr lang="en-CA" sz="4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4. Reporting back (10 mins)	</a:t>
            </a:r>
            <a:endParaRPr lang="en-CA" sz="40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0" algn="r"/>
              </a:tabLst>
            </a:pPr>
            <a:r>
              <a:rPr lang="en-CA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Each group reports backs on one strategic finding or key theme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40F31D-5374-282F-087D-04016C04755A}"/>
              </a:ext>
            </a:extLst>
          </p:cNvPr>
          <p:cNvCxnSpPr>
            <a:cxnSpLocks/>
          </p:cNvCxnSpPr>
          <p:nvPr/>
        </p:nvCxnSpPr>
        <p:spPr>
          <a:xfrm>
            <a:off x="15392400" y="5333999"/>
            <a:ext cx="0" cy="8371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E4E288-6F3C-A271-D73F-276043E00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FB06-23D1-4F1B-9600-B82608AC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875" y="0"/>
            <a:ext cx="10287000" cy="2012741"/>
          </a:xfrm>
        </p:spPr>
        <p:txBody>
          <a:bodyPr>
            <a:normAutofit/>
          </a:bodyPr>
          <a:lstStyle/>
          <a:p>
            <a:r>
              <a:rPr lang="en-CA" sz="10000" dirty="0"/>
              <a:t>Project Recap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E5DF78-FD82-3B97-A7F1-7CE35F610631}"/>
              </a:ext>
            </a:extLst>
          </p:cNvPr>
          <p:cNvSpPr txBox="1">
            <a:spLocks/>
          </p:cNvSpPr>
          <p:nvPr/>
        </p:nvSpPr>
        <p:spPr>
          <a:xfrm>
            <a:off x="1638300" y="4754881"/>
            <a:ext cx="29641800" cy="11978637"/>
          </a:xfrm>
          <a:prstGeom prst="rect">
            <a:avLst/>
          </a:prstGeom>
        </p:spPr>
        <p:txBody>
          <a:bodyPr vert="horz" lIns="310896" tIns="155448" rIns="310896" bIns="155448" rtlCol="0">
            <a:normAutofit/>
          </a:bodyPr>
          <a:lstStyle>
            <a:lvl1pPr marL="1165860" indent="-116586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526030" indent="-97155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862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406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99516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54964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0412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586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130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CA" sz="6000" dirty="0"/>
              <a:t>2015 December – Conrich ASP adopted (effective 2017 following MGB decision)</a:t>
            </a:r>
          </a:p>
          <a:p>
            <a:pPr marL="0" indent="0">
              <a:spcAft>
                <a:spcPts val="1200"/>
              </a:spcAft>
              <a:buNone/>
            </a:pPr>
            <a:endParaRPr lang="en-CA" sz="6000" dirty="0"/>
          </a:p>
          <a:p>
            <a:pPr>
              <a:spcAft>
                <a:spcPts val="1200"/>
              </a:spcAft>
            </a:pPr>
            <a:r>
              <a:rPr lang="en-CA" sz="6000" dirty="0"/>
              <a:t>2018 November – Council approved Terms of Reference for Future Policy Area</a:t>
            </a:r>
          </a:p>
          <a:p>
            <a:pPr marL="0" indent="0">
              <a:spcAft>
                <a:spcPts val="1200"/>
              </a:spcAft>
              <a:buNone/>
            </a:pPr>
            <a:endParaRPr lang="en-CA" sz="6000" dirty="0"/>
          </a:p>
          <a:p>
            <a:pPr>
              <a:spcAft>
                <a:spcPts val="1200"/>
              </a:spcAft>
            </a:pPr>
            <a:r>
              <a:rPr lang="en-CA" sz="6000" dirty="0"/>
              <a:t>2020 July – Administration presented first draft (first reading granted)</a:t>
            </a:r>
          </a:p>
          <a:p>
            <a:pPr marL="0" indent="0">
              <a:spcAft>
                <a:spcPts val="1200"/>
              </a:spcAft>
              <a:buNone/>
            </a:pPr>
            <a:endParaRPr lang="en-CA" sz="6000" dirty="0"/>
          </a:p>
          <a:p>
            <a:pPr>
              <a:spcAft>
                <a:spcPts val="1200"/>
              </a:spcAft>
            </a:pPr>
            <a:r>
              <a:rPr lang="en-CA" sz="6000" dirty="0"/>
              <a:t>2022 August – Calgary Metropolitan Region Growth Plan adopted</a:t>
            </a:r>
          </a:p>
          <a:p>
            <a:pPr marL="0" indent="0">
              <a:spcAft>
                <a:spcPts val="1200"/>
              </a:spcAft>
              <a:buNone/>
            </a:pPr>
            <a:endParaRPr lang="en-CA" sz="6000" dirty="0"/>
          </a:p>
          <a:p>
            <a:pPr>
              <a:spcAft>
                <a:spcPts val="1200"/>
              </a:spcAft>
            </a:pPr>
            <a:r>
              <a:rPr lang="en-CA" sz="6000" dirty="0"/>
              <a:t>2023 October - Project is currently in Phase 4 (Draft Amendments)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9DC1C5-CD64-4381-7584-61FE1DBA6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B495F-8C6C-60BA-76E9-5F9100F4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160" y="6954869"/>
            <a:ext cx="6638251" cy="5705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DE4F6E-7901-4D13-F0F2-3B0C31B65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49468" y="6658558"/>
            <a:ext cx="11959761" cy="9252610"/>
          </a:xfrm>
          <a:prstGeom prst="rect">
            <a:avLst/>
          </a:prstGeom>
        </p:spPr>
      </p:pic>
      <p:sp>
        <p:nvSpPr>
          <p:cNvPr id="3" name="Flowchart: Merge 2">
            <a:extLst>
              <a:ext uri="{FF2B5EF4-FFF2-40B4-BE49-F238E27FC236}">
                <a16:creationId xmlns:a16="http://schemas.microsoft.com/office/drawing/2014/main" id="{48076DD1-C4F6-AA10-0223-034311280E8F}"/>
              </a:ext>
            </a:extLst>
          </p:cNvPr>
          <p:cNvSpPr/>
          <p:nvPr/>
        </p:nvSpPr>
        <p:spPr>
          <a:xfrm rot="5400000">
            <a:off x="7036608" y="7177038"/>
            <a:ext cx="2093380" cy="3449775"/>
          </a:xfrm>
          <a:prstGeom prst="flowChartMerge">
            <a:avLst/>
          </a:prstGeom>
          <a:ln>
            <a:solidFill>
              <a:schemeClr val="dk1">
                <a:shade val="95000"/>
                <a:satMod val="105000"/>
                <a:alpha val="38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9CE2D7-3C9F-98B2-BF2B-0E92F865A83C}"/>
              </a:ext>
            </a:extLst>
          </p:cNvPr>
          <p:cNvSpPr txBox="1">
            <a:spLocks/>
          </p:cNvSpPr>
          <p:nvPr/>
        </p:nvSpPr>
        <p:spPr>
          <a:xfrm>
            <a:off x="15706725" y="228600"/>
            <a:ext cx="16678275" cy="20127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CA" sz="10000" dirty="0"/>
              <a:t>Location Context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E3FE5-2B18-3D41-38E3-E1F85AC85877}"/>
              </a:ext>
            </a:extLst>
          </p:cNvPr>
          <p:cNvGrpSpPr/>
          <p:nvPr/>
        </p:nvGrpSpPr>
        <p:grpSpPr>
          <a:xfrm>
            <a:off x="16992600" y="4343400"/>
            <a:ext cx="15392400" cy="10668000"/>
            <a:chOff x="1066800" y="1981200"/>
            <a:chExt cx="22504938" cy="16078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08A523-62DE-9EAA-A7BA-BCBCB04A3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1981200"/>
              <a:ext cx="22504938" cy="16078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7F19D8-8944-9B24-54F7-146B7961C87F}"/>
                </a:ext>
              </a:extLst>
            </p:cNvPr>
            <p:cNvSpPr/>
            <p:nvPr/>
          </p:nvSpPr>
          <p:spPr>
            <a:xfrm>
              <a:off x="18592800" y="2000794"/>
              <a:ext cx="3352800" cy="178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DC2712-8E40-926A-CC2D-715F921C786C}"/>
              </a:ext>
            </a:extLst>
          </p:cNvPr>
          <p:cNvSpPr txBox="1"/>
          <p:nvPr/>
        </p:nvSpPr>
        <p:spPr>
          <a:xfrm>
            <a:off x="18592800" y="6705600"/>
            <a:ext cx="687191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CA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Area: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CA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4,344 ha (10,734 ac)</a:t>
            </a:r>
            <a:endParaRPr lang="en-CA" sz="5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7D2D4F1-3FD7-0DD0-3D85-EC180F94F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2674BF-0122-9A28-97B4-6906E79F5C76}"/>
              </a:ext>
            </a:extLst>
          </p:cNvPr>
          <p:cNvSpPr/>
          <p:nvPr/>
        </p:nvSpPr>
        <p:spPr>
          <a:xfrm>
            <a:off x="20213619" y="8905539"/>
            <a:ext cx="5228216" cy="2796988"/>
          </a:xfrm>
          <a:custGeom>
            <a:avLst/>
            <a:gdLst>
              <a:gd name="connsiteX0" fmla="*/ 0 w 5228216"/>
              <a:gd name="connsiteY0" fmla="*/ 258183 h 2796988"/>
              <a:gd name="connsiteX1" fmla="*/ 1032734 w 5228216"/>
              <a:gd name="connsiteY1" fmla="*/ 279699 h 2796988"/>
              <a:gd name="connsiteX2" fmla="*/ 1226372 w 5228216"/>
              <a:gd name="connsiteY2" fmla="*/ 107576 h 2796988"/>
              <a:gd name="connsiteX3" fmla="*/ 1527586 w 5228216"/>
              <a:gd name="connsiteY3" fmla="*/ 43030 h 2796988"/>
              <a:gd name="connsiteX4" fmla="*/ 1764254 w 5228216"/>
              <a:gd name="connsiteY4" fmla="*/ 0 h 2796988"/>
              <a:gd name="connsiteX5" fmla="*/ 2065468 w 5228216"/>
              <a:gd name="connsiteY5" fmla="*/ 53788 h 2796988"/>
              <a:gd name="connsiteX6" fmla="*/ 2334409 w 5228216"/>
              <a:gd name="connsiteY6" fmla="*/ 139849 h 2796988"/>
              <a:gd name="connsiteX7" fmla="*/ 2485016 w 5228216"/>
              <a:gd name="connsiteY7" fmla="*/ 290456 h 2796988"/>
              <a:gd name="connsiteX8" fmla="*/ 2624866 w 5228216"/>
              <a:gd name="connsiteY8" fmla="*/ 279699 h 2796988"/>
              <a:gd name="connsiteX9" fmla="*/ 2635623 w 5228216"/>
              <a:gd name="connsiteY9" fmla="*/ 1140310 h 2796988"/>
              <a:gd name="connsiteX10" fmla="*/ 3496235 w 5228216"/>
              <a:gd name="connsiteY10" fmla="*/ 1129553 h 2796988"/>
              <a:gd name="connsiteX11" fmla="*/ 3485477 w 5228216"/>
              <a:gd name="connsiteY11" fmla="*/ 258183 h 2796988"/>
              <a:gd name="connsiteX12" fmla="*/ 5217459 w 5228216"/>
              <a:gd name="connsiteY12" fmla="*/ 268941 h 2796988"/>
              <a:gd name="connsiteX13" fmla="*/ 5228216 w 5228216"/>
              <a:gd name="connsiteY13" fmla="*/ 2796988 h 2796988"/>
              <a:gd name="connsiteX14" fmla="*/ 860612 w 5228216"/>
              <a:gd name="connsiteY14" fmla="*/ 2764715 h 2796988"/>
              <a:gd name="connsiteX15" fmla="*/ 21515 w 5228216"/>
              <a:gd name="connsiteY15" fmla="*/ 1947134 h 2796988"/>
              <a:gd name="connsiteX16" fmla="*/ 0 w 5228216"/>
              <a:gd name="connsiteY16" fmla="*/ 258183 h 2796988"/>
              <a:gd name="connsiteX0" fmla="*/ 0 w 5228216"/>
              <a:gd name="connsiteY0" fmla="*/ 258183 h 2796988"/>
              <a:gd name="connsiteX1" fmla="*/ 1032734 w 5228216"/>
              <a:gd name="connsiteY1" fmla="*/ 279699 h 2796988"/>
              <a:gd name="connsiteX2" fmla="*/ 1226372 w 5228216"/>
              <a:gd name="connsiteY2" fmla="*/ 107576 h 2796988"/>
              <a:gd name="connsiteX3" fmla="*/ 1527586 w 5228216"/>
              <a:gd name="connsiteY3" fmla="*/ 43030 h 2796988"/>
              <a:gd name="connsiteX4" fmla="*/ 1764254 w 5228216"/>
              <a:gd name="connsiteY4" fmla="*/ 0 h 2796988"/>
              <a:gd name="connsiteX5" fmla="*/ 2065468 w 5228216"/>
              <a:gd name="connsiteY5" fmla="*/ 53788 h 2796988"/>
              <a:gd name="connsiteX6" fmla="*/ 2334409 w 5228216"/>
              <a:gd name="connsiteY6" fmla="*/ 139849 h 2796988"/>
              <a:gd name="connsiteX7" fmla="*/ 2485016 w 5228216"/>
              <a:gd name="connsiteY7" fmla="*/ 290456 h 2796988"/>
              <a:gd name="connsiteX8" fmla="*/ 2680285 w 5228216"/>
              <a:gd name="connsiteY8" fmla="*/ 889299 h 2796988"/>
              <a:gd name="connsiteX9" fmla="*/ 2635623 w 5228216"/>
              <a:gd name="connsiteY9" fmla="*/ 1140310 h 2796988"/>
              <a:gd name="connsiteX10" fmla="*/ 3496235 w 5228216"/>
              <a:gd name="connsiteY10" fmla="*/ 1129553 h 2796988"/>
              <a:gd name="connsiteX11" fmla="*/ 3485477 w 5228216"/>
              <a:gd name="connsiteY11" fmla="*/ 258183 h 2796988"/>
              <a:gd name="connsiteX12" fmla="*/ 5217459 w 5228216"/>
              <a:gd name="connsiteY12" fmla="*/ 268941 h 2796988"/>
              <a:gd name="connsiteX13" fmla="*/ 5228216 w 5228216"/>
              <a:gd name="connsiteY13" fmla="*/ 2796988 h 2796988"/>
              <a:gd name="connsiteX14" fmla="*/ 860612 w 5228216"/>
              <a:gd name="connsiteY14" fmla="*/ 2764715 h 2796988"/>
              <a:gd name="connsiteX15" fmla="*/ 21515 w 5228216"/>
              <a:gd name="connsiteY15" fmla="*/ 1947134 h 2796988"/>
              <a:gd name="connsiteX16" fmla="*/ 0 w 5228216"/>
              <a:gd name="connsiteY16" fmla="*/ 258183 h 2796988"/>
              <a:gd name="connsiteX0" fmla="*/ 0 w 5228216"/>
              <a:gd name="connsiteY0" fmla="*/ 258183 h 2796988"/>
              <a:gd name="connsiteX1" fmla="*/ 1032734 w 5228216"/>
              <a:gd name="connsiteY1" fmla="*/ 279699 h 2796988"/>
              <a:gd name="connsiteX2" fmla="*/ 1226372 w 5228216"/>
              <a:gd name="connsiteY2" fmla="*/ 107576 h 2796988"/>
              <a:gd name="connsiteX3" fmla="*/ 1527586 w 5228216"/>
              <a:gd name="connsiteY3" fmla="*/ 43030 h 2796988"/>
              <a:gd name="connsiteX4" fmla="*/ 1764254 w 5228216"/>
              <a:gd name="connsiteY4" fmla="*/ 0 h 2796988"/>
              <a:gd name="connsiteX5" fmla="*/ 2065468 w 5228216"/>
              <a:gd name="connsiteY5" fmla="*/ 53788 h 2796988"/>
              <a:gd name="connsiteX6" fmla="*/ 2334409 w 5228216"/>
              <a:gd name="connsiteY6" fmla="*/ 139849 h 2796988"/>
              <a:gd name="connsiteX7" fmla="*/ 2485016 w 5228216"/>
              <a:gd name="connsiteY7" fmla="*/ 290456 h 2796988"/>
              <a:gd name="connsiteX8" fmla="*/ 2680285 w 5228216"/>
              <a:gd name="connsiteY8" fmla="*/ 889299 h 2796988"/>
              <a:gd name="connsiteX9" fmla="*/ 2635623 w 5228216"/>
              <a:gd name="connsiteY9" fmla="*/ 1140310 h 2796988"/>
              <a:gd name="connsiteX10" fmla="*/ 3496235 w 5228216"/>
              <a:gd name="connsiteY10" fmla="*/ 1129553 h 2796988"/>
              <a:gd name="connsiteX11" fmla="*/ 3485477 w 5228216"/>
              <a:gd name="connsiteY11" fmla="*/ 258183 h 2796988"/>
              <a:gd name="connsiteX12" fmla="*/ 5217459 w 5228216"/>
              <a:gd name="connsiteY12" fmla="*/ 268941 h 2796988"/>
              <a:gd name="connsiteX13" fmla="*/ 5228216 w 5228216"/>
              <a:gd name="connsiteY13" fmla="*/ 2796988 h 2796988"/>
              <a:gd name="connsiteX14" fmla="*/ 860612 w 5228216"/>
              <a:gd name="connsiteY14" fmla="*/ 2764715 h 2796988"/>
              <a:gd name="connsiteX15" fmla="*/ 21515 w 5228216"/>
              <a:gd name="connsiteY15" fmla="*/ 1947134 h 2796988"/>
              <a:gd name="connsiteX16" fmla="*/ 0 w 5228216"/>
              <a:gd name="connsiteY16" fmla="*/ 258183 h 2796988"/>
              <a:gd name="connsiteX0" fmla="*/ 0 w 5228216"/>
              <a:gd name="connsiteY0" fmla="*/ 258183 h 2796988"/>
              <a:gd name="connsiteX1" fmla="*/ 1032734 w 5228216"/>
              <a:gd name="connsiteY1" fmla="*/ 279699 h 2796988"/>
              <a:gd name="connsiteX2" fmla="*/ 1226372 w 5228216"/>
              <a:gd name="connsiteY2" fmla="*/ 107576 h 2796988"/>
              <a:gd name="connsiteX3" fmla="*/ 1527586 w 5228216"/>
              <a:gd name="connsiteY3" fmla="*/ 43030 h 2796988"/>
              <a:gd name="connsiteX4" fmla="*/ 1764254 w 5228216"/>
              <a:gd name="connsiteY4" fmla="*/ 0 h 2796988"/>
              <a:gd name="connsiteX5" fmla="*/ 2065468 w 5228216"/>
              <a:gd name="connsiteY5" fmla="*/ 53788 h 2796988"/>
              <a:gd name="connsiteX6" fmla="*/ 2334409 w 5228216"/>
              <a:gd name="connsiteY6" fmla="*/ 139849 h 2796988"/>
              <a:gd name="connsiteX7" fmla="*/ 2485016 w 5228216"/>
              <a:gd name="connsiteY7" fmla="*/ 290456 h 2796988"/>
              <a:gd name="connsiteX8" fmla="*/ 2652575 w 5228216"/>
              <a:gd name="connsiteY8" fmla="*/ 695336 h 2796988"/>
              <a:gd name="connsiteX9" fmla="*/ 2635623 w 5228216"/>
              <a:gd name="connsiteY9" fmla="*/ 1140310 h 2796988"/>
              <a:gd name="connsiteX10" fmla="*/ 3496235 w 5228216"/>
              <a:gd name="connsiteY10" fmla="*/ 1129553 h 2796988"/>
              <a:gd name="connsiteX11" fmla="*/ 3485477 w 5228216"/>
              <a:gd name="connsiteY11" fmla="*/ 258183 h 2796988"/>
              <a:gd name="connsiteX12" fmla="*/ 5217459 w 5228216"/>
              <a:gd name="connsiteY12" fmla="*/ 268941 h 2796988"/>
              <a:gd name="connsiteX13" fmla="*/ 5228216 w 5228216"/>
              <a:gd name="connsiteY13" fmla="*/ 2796988 h 2796988"/>
              <a:gd name="connsiteX14" fmla="*/ 860612 w 5228216"/>
              <a:gd name="connsiteY14" fmla="*/ 2764715 h 2796988"/>
              <a:gd name="connsiteX15" fmla="*/ 21515 w 5228216"/>
              <a:gd name="connsiteY15" fmla="*/ 1947134 h 2796988"/>
              <a:gd name="connsiteX16" fmla="*/ 0 w 5228216"/>
              <a:gd name="connsiteY16" fmla="*/ 258183 h 2796988"/>
              <a:gd name="connsiteX0" fmla="*/ 0 w 5228216"/>
              <a:gd name="connsiteY0" fmla="*/ 258183 h 2796988"/>
              <a:gd name="connsiteX1" fmla="*/ 1032734 w 5228216"/>
              <a:gd name="connsiteY1" fmla="*/ 279699 h 2796988"/>
              <a:gd name="connsiteX2" fmla="*/ 1226372 w 5228216"/>
              <a:gd name="connsiteY2" fmla="*/ 107576 h 2796988"/>
              <a:gd name="connsiteX3" fmla="*/ 1527586 w 5228216"/>
              <a:gd name="connsiteY3" fmla="*/ 43030 h 2796988"/>
              <a:gd name="connsiteX4" fmla="*/ 1764254 w 5228216"/>
              <a:gd name="connsiteY4" fmla="*/ 0 h 2796988"/>
              <a:gd name="connsiteX5" fmla="*/ 2065468 w 5228216"/>
              <a:gd name="connsiteY5" fmla="*/ 53788 h 2796988"/>
              <a:gd name="connsiteX6" fmla="*/ 2334409 w 5228216"/>
              <a:gd name="connsiteY6" fmla="*/ 139849 h 2796988"/>
              <a:gd name="connsiteX7" fmla="*/ 2485016 w 5228216"/>
              <a:gd name="connsiteY7" fmla="*/ 290456 h 2796988"/>
              <a:gd name="connsiteX8" fmla="*/ 2652575 w 5228216"/>
              <a:gd name="connsiteY8" fmla="*/ 695336 h 2796988"/>
              <a:gd name="connsiteX9" fmla="*/ 2635623 w 5228216"/>
              <a:gd name="connsiteY9" fmla="*/ 1140310 h 2796988"/>
              <a:gd name="connsiteX10" fmla="*/ 3496235 w 5228216"/>
              <a:gd name="connsiteY10" fmla="*/ 1129553 h 2796988"/>
              <a:gd name="connsiteX11" fmla="*/ 3485477 w 5228216"/>
              <a:gd name="connsiteY11" fmla="*/ 258183 h 2796988"/>
              <a:gd name="connsiteX12" fmla="*/ 5217459 w 5228216"/>
              <a:gd name="connsiteY12" fmla="*/ 268941 h 2796988"/>
              <a:gd name="connsiteX13" fmla="*/ 5228216 w 5228216"/>
              <a:gd name="connsiteY13" fmla="*/ 2796988 h 2796988"/>
              <a:gd name="connsiteX14" fmla="*/ 860612 w 5228216"/>
              <a:gd name="connsiteY14" fmla="*/ 2764715 h 2796988"/>
              <a:gd name="connsiteX15" fmla="*/ 21515 w 5228216"/>
              <a:gd name="connsiteY15" fmla="*/ 1947134 h 2796988"/>
              <a:gd name="connsiteX16" fmla="*/ 0 w 5228216"/>
              <a:gd name="connsiteY16" fmla="*/ 258183 h 27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8216" h="2796988">
                <a:moveTo>
                  <a:pt x="0" y="258183"/>
                </a:moveTo>
                <a:lnTo>
                  <a:pt x="1032734" y="279699"/>
                </a:lnTo>
                <a:lnTo>
                  <a:pt x="1226372" y="107576"/>
                </a:lnTo>
                <a:lnTo>
                  <a:pt x="1527586" y="43030"/>
                </a:lnTo>
                <a:lnTo>
                  <a:pt x="1764254" y="0"/>
                </a:lnTo>
                <a:lnTo>
                  <a:pt x="2065468" y="53788"/>
                </a:lnTo>
                <a:lnTo>
                  <a:pt x="2334409" y="139849"/>
                </a:lnTo>
                <a:lnTo>
                  <a:pt x="2485016" y="290456"/>
                </a:lnTo>
                <a:cubicBezTo>
                  <a:pt x="2550106" y="490070"/>
                  <a:pt x="2393522" y="703541"/>
                  <a:pt x="2652575" y="695336"/>
                </a:cubicBezTo>
                <a:lnTo>
                  <a:pt x="2635623" y="1140310"/>
                </a:lnTo>
                <a:lnTo>
                  <a:pt x="3496235" y="1129553"/>
                </a:lnTo>
                <a:lnTo>
                  <a:pt x="3485477" y="258183"/>
                </a:lnTo>
                <a:lnTo>
                  <a:pt x="5217459" y="268941"/>
                </a:lnTo>
                <a:cubicBezTo>
                  <a:pt x="5221045" y="1111623"/>
                  <a:pt x="5224630" y="1954306"/>
                  <a:pt x="5228216" y="2796988"/>
                </a:cubicBezTo>
                <a:lnTo>
                  <a:pt x="860612" y="2764715"/>
                </a:lnTo>
                <a:lnTo>
                  <a:pt x="21515" y="1947134"/>
                </a:lnTo>
                <a:lnTo>
                  <a:pt x="0" y="258183"/>
                </a:lnTo>
                <a:close/>
              </a:path>
            </a:pathLst>
          </a:custGeom>
          <a:solidFill>
            <a:srgbClr val="FF0000">
              <a:alpha val="24000"/>
            </a:srgbClr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Future Policy Area</a:t>
            </a:r>
          </a:p>
        </p:txBody>
      </p:sp>
    </p:spTree>
    <p:extLst>
      <p:ext uri="{BB962C8B-B14F-4D97-AF65-F5344CB8AC3E}">
        <p14:creationId xmlns:p14="http://schemas.microsoft.com/office/powerpoint/2010/main" val="181754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D7AD-7862-1339-85FA-B3E178347099}"/>
              </a:ext>
            </a:extLst>
          </p:cNvPr>
          <p:cNvSpPr txBox="1">
            <a:spLocks/>
          </p:cNvSpPr>
          <p:nvPr/>
        </p:nvSpPr>
        <p:spPr>
          <a:xfrm>
            <a:off x="16230600" y="0"/>
            <a:ext cx="16678275" cy="20127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10000" dirty="0"/>
              <a:t>Guiding Policy Framework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2CBC7-8DA7-C4D4-4B9F-1CDE5643981B}"/>
              </a:ext>
            </a:extLst>
          </p:cNvPr>
          <p:cNvSpPr txBox="1"/>
          <p:nvPr/>
        </p:nvSpPr>
        <p:spPr>
          <a:xfrm>
            <a:off x="22326600" y="7467600"/>
            <a:ext cx="97190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5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Placetypes</a:t>
            </a:r>
            <a:r>
              <a:rPr lang="en-CA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minimum average residential densities required by Region Growth Plan</a:t>
            </a:r>
            <a:endParaRPr lang="en-CA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diagram of a government policy&#10;&#10;Description automatically generated with low confidence">
            <a:extLst>
              <a:ext uri="{FF2B5EF4-FFF2-40B4-BE49-F238E27FC236}">
                <a16:creationId xmlns:a16="http://schemas.microsoft.com/office/drawing/2014/main" id="{5F66067E-171A-44DA-7E8E-613B6D7D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9" y="3002702"/>
            <a:ext cx="19054671" cy="1555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9F52161-565C-84E4-38D3-83F1BEDD2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8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F8A13-EE09-48B7-B7C6-EFE9E6F6C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0800" y="2773353"/>
            <a:ext cx="10439400" cy="14401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Identification of easternmost portion of the Future Policy Area (FPA) as Long-Term Development Area</a:t>
            </a: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Introduction of County-led Local Plans to guide land use and design aspects for:</a:t>
            </a:r>
          </a:p>
          <a:p>
            <a:pPr lvl="1"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Community Core</a:t>
            </a:r>
          </a:p>
          <a:p>
            <a:pPr lvl="1"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Neighbourhood 1 and Neighbourhood </a:t>
            </a: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</a:p>
          <a:p>
            <a:pPr lvl="1"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51560" indent="-857250">
              <a:spcBef>
                <a:spcPts val="0"/>
              </a:spcBef>
            </a:pPr>
            <a:r>
              <a:rPr lang="en-CA" sz="4800" dirty="0">
                <a:ea typeface="Calibri" panose="020F0502020204030204" pitchFamily="34" charset="0"/>
              </a:rPr>
              <a:t>S</a:t>
            </a:r>
            <a:r>
              <a:rPr lang="en-CA" sz="4800" dirty="0">
                <a:effectLst/>
                <a:ea typeface="Calibri" panose="020F0502020204030204" pitchFamily="34" charset="0"/>
              </a:rPr>
              <a:t>upports updates and amendments to the Buffalo Hills Conceptual Scheme (Neighbourhood 3) </a:t>
            </a: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Minor adjustments to align with technical information</a:t>
            </a:r>
          </a:p>
          <a:p>
            <a:pPr lvl="1"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F103D4-8859-474C-9019-F5F7C63A02BE}"/>
              </a:ext>
            </a:extLst>
          </p:cNvPr>
          <p:cNvSpPr txBox="1">
            <a:spLocks/>
          </p:cNvSpPr>
          <p:nvPr/>
        </p:nvSpPr>
        <p:spPr>
          <a:xfrm>
            <a:off x="17308561" y="-609600"/>
            <a:ext cx="16535400" cy="3581400"/>
          </a:xfrm>
          <a:prstGeom prst="rect">
            <a:avLst/>
          </a:prstGeom>
        </p:spPr>
        <p:txBody>
          <a:bodyPr vert="horz" lIns="310896" tIns="155448" rIns="310896" bIns="155448" rtlCol="0" anchor="ctr"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10000" dirty="0"/>
              <a:t>Summary of Amendments</a:t>
            </a:r>
          </a:p>
        </p:txBody>
      </p:sp>
      <p:pic>
        <p:nvPicPr>
          <p:cNvPr id="3" name="Picture 2" descr="A map of land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A37EA76-8366-2D4D-5677-5F9F4C13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02427"/>
            <a:ext cx="21336000" cy="1648690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AF2A98F-1AA4-900E-1F7A-43563810A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852"/>
    </mc:Choice>
    <mc:Fallback xmlns="">
      <p:transition advTm="938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C8AAAE-0D30-4E4B-0968-B894C2C20A31}"/>
              </a:ext>
            </a:extLst>
          </p:cNvPr>
          <p:cNvSpPr txBox="1">
            <a:spLocks/>
          </p:cNvSpPr>
          <p:nvPr/>
        </p:nvSpPr>
        <p:spPr>
          <a:xfrm>
            <a:off x="20421600" y="2200928"/>
            <a:ext cx="12028714" cy="15477472"/>
          </a:xfrm>
          <a:prstGeom prst="rect">
            <a:avLst/>
          </a:prstGeom>
        </p:spPr>
        <p:txBody>
          <a:bodyPr>
            <a:noAutofit/>
          </a:bodyPr>
          <a:lstStyle>
            <a:lvl1pPr marL="1165860" indent="-116586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526030" indent="-97155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862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406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99516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54964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0412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586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130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Proposed neighbourhoods consist of Region Growth Plan (RGP) </a:t>
            </a:r>
            <a:r>
              <a:rPr lang="en-CA" sz="4800" dirty="0" err="1">
                <a:solidFill>
                  <a:srgbClr val="000000"/>
                </a:solidFill>
                <a:ea typeface="Calibri" panose="020F0502020204030204" pitchFamily="34" charset="0"/>
              </a:rPr>
              <a:t>Placetypes</a:t>
            </a: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75% Masterplan Communities at 8 </a:t>
            </a:r>
            <a:r>
              <a:rPr lang="en-CA" sz="4800" dirty="0" err="1">
                <a:solidFill>
                  <a:srgbClr val="000000"/>
                </a:solidFill>
                <a:ea typeface="Calibri" panose="020F0502020204030204" pitchFamily="34" charset="0"/>
              </a:rPr>
              <a:t>upa</a:t>
            </a: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25% Residential Community at 5 </a:t>
            </a:r>
            <a:r>
              <a:rPr lang="en-CA" sz="4800" dirty="0" err="1">
                <a:solidFill>
                  <a:srgbClr val="000000"/>
                </a:solidFill>
                <a:ea typeface="Calibri" panose="020F0502020204030204" pitchFamily="34" charset="0"/>
              </a:rPr>
              <a:t>upa</a:t>
            </a: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Increase in overall density from 3.9 </a:t>
            </a:r>
            <a:r>
              <a:rPr lang="en-CA" sz="4800" dirty="0" err="1">
                <a:solidFill>
                  <a:srgbClr val="000000"/>
                </a:solidFill>
                <a:ea typeface="Calibri" panose="020F0502020204030204" pitchFamily="34" charset="0"/>
              </a:rPr>
              <a:t>upa</a:t>
            </a: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 to 7.25 </a:t>
            </a:r>
            <a:r>
              <a:rPr lang="en-CA" sz="4800" dirty="0" err="1">
                <a:solidFill>
                  <a:srgbClr val="000000"/>
                </a:solidFill>
                <a:ea typeface="Calibri" panose="020F0502020204030204" pitchFamily="34" charset="0"/>
              </a:rPr>
              <a:t>upa</a:t>
            </a: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8,190 homes with approximately 23,400 people within the Hamlet Area</a:t>
            </a: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Proposal for nodes of higher density within each neighbourhood area allows for lower density in remainder</a:t>
            </a:r>
          </a:p>
          <a:p>
            <a:pPr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Phasing development across three distinct neighbourhood areas and the Community Core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A9A7B-D665-A0D3-0070-FF3854A6F743}"/>
              </a:ext>
            </a:extLst>
          </p:cNvPr>
          <p:cNvSpPr txBox="1">
            <a:spLocks/>
          </p:cNvSpPr>
          <p:nvPr/>
        </p:nvSpPr>
        <p:spPr>
          <a:xfrm>
            <a:off x="17373600" y="-762000"/>
            <a:ext cx="16535400" cy="3581400"/>
          </a:xfrm>
          <a:prstGeom prst="rect">
            <a:avLst/>
          </a:prstGeom>
        </p:spPr>
        <p:txBody>
          <a:bodyPr vert="horz" lIns="310896" tIns="155448" rIns="310896" bIns="155448" rtlCol="0" anchor="ctr"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10000" dirty="0"/>
              <a:t>Summary of Amendments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93607A5-5D00-D6B5-43A1-6596010B5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  <p:pic>
        <p:nvPicPr>
          <p:cNvPr id="5" name="Picture 4" descr="A map of hamlet a-series&#10;&#10;Description automatically generated">
            <a:extLst>
              <a:ext uri="{FF2B5EF4-FFF2-40B4-BE49-F238E27FC236}">
                <a16:creationId xmlns:a16="http://schemas.microsoft.com/office/drawing/2014/main" id="{A702D445-AA29-08D7-321E-124D74838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9851"/>
            <a:ext cx="21093952" cy="16299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A61EDC-8071-9295-17F5-882129EDB10A}"/>
              </a:ext>
            </a:extLst>
          </p:cNvPr>
          <p:cNvSpPr txBox="1"/>
          <p:nvPr/>
        </p:nvSpPr>
        <p:spPr>
          <a:xfrm>
            <a:off x="6019800" y="17324457"/>
            <a:ext cx="9767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Map 6 shows the established Hamlet Area</a:t>
            </a:r>
          </a:p>
        </p:txBody>
      </p:sp>
    </p:spTree>
    <p:extLst>
      <p:ext uri="{BB962C8B-B14F-4D97-AF65-F5344CB8AC3E}">
        <p14:creationId xmlns:p14="http://schemas.microsoft.com/office/powerpoint/2010/main" val="163374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1317-49D5-854B-E059-E275E6069654}"/>
              </a:ext>
            </a:extLst>
          </p:cNvPr>
          <p:cNvSpPr txBox="1">
            <a:spLocks/>
          </p:cNvSpPr>
          <p:nvPr/>
        </p:nvSpPr>
        <p:spPr>
          <a:xfrm>
            <a:off x="17907000" y="71846"/>
            <a:ext cx="14782800" cy="2286000"/>
          </a:xfrm>
          <a:prstGeom prst="rect">
            <a:avLst/>
          </a:prstGeom>
        </p:spPr>
        <p:txBody>
          <a:bodyPr vert="horz" lIns="310896" tIns="155448" rIns="310896" bIns="155448" rtlCol="0" anchor="ctr"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10000" dirty="0"/>
              <a:t>Phasing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46FEAF-FED5-04F6-E7F0-D138F1676624}"/>
              </a:ext>
            </a:extLst>
          </p:cNvPr>
          <p:cNvSpPr txBox="1">
            <a:spLocks/>
          </p:cNvSpPr>
          <p:nvPr/>
        </p:nvSpPr>
        <p:spPr>
          <a:xfrm>
            <a:off x="21869400" y="4953000"/>
            <a:ext cx="10515599" cy="8656647"/>
          </a:xfrm>
          <a:prstGeom prst="rect">
            <a:avLst/>
          </a:prstGeom>
        </p:spPr>
        <p:txBody>
          <a:bodyPr>
            <a:noAutofit/>
          </a:bodyPr>
          <a:lstStyle>
            <a:lvl1pPr marL="1165860" indent="-116586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526030" indent="-97155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862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406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99516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54964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0412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5860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13080" indent="-777240" algn="l" defTabSz="3108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Overall Plan phasing as shown in Map 14 </a:t>
            </a:r>
          </a:p>
          <a:p>
            <a:pPr marL="0" indent="0">
              <a:spcBef>
                <a:spcPts val="0"/>
              </a:spcBef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4800" dirty="0">
                <a:solidFill>
                  <a:srgbClr val="000000"/>
                </a:solidFill>
                <a:ea typeface="Calibri" panose="020F0502020204030204" pitchFamily="34" charset="0"/>
              </a:rPr>
              <a:t>Hamlet phasing proposed for Community Core, Neighbourhood 1 and/or Neighbourhood 2 to proceed first before planning rest of the hamlet area through County-led local plans</a:t>
            </a:r>
          </a:p>
          <a:p>
            <a:pPr lvl="1">
              <a:spcBef>
                <a:spcPts val="0"/>
              </a:spcBef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CA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4A38136-10AE-487C-F2F9-2C03CEA6D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50AE43C1-2975-FC72-7405-A942DCD24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148"/>
            <a:ext cx="21312632" cy="1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BFC5CA-1411-480E-9B50-DA77B701B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371908"/>
              </p:ext>
            </p:extLst>
          </p:nvPr>
        </p:nvGraphicFramePr>
        <p:xfrm>
          <a:off x="616919" y="2868024"/>
          <a:ext cx="31318200" cy="1463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1EB6C1B-F802-1BDE-ABCB-2A33E843FF84}"/>
              </a:ext>
            </a:extLst>
          </p:cNvPr>
          <p:cNvSpPr/>
          <p:nvPr/>
        </p:nvSpPr>
        <p:spPr>
          <a:xfrm>
            <a:off x="7543800" y="4800600"/>
            <a:ext cx="6858001" cy="899160"/>
          </a:xfrm>
          <a:prstGeom prst="wedgeRectCallout">
            <a:avLst>
              <a:gd name="adj1" fmla="val -21745"/>
              <a:gd name="adj2" fmla="val 2496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are at this stage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1BA35C-7CC1-3CB9-6A7E-EC83972725ED}"/>
              </a:ext>
            </a:extLst>
          </p:cNvPr>
          <p:cNvSpPr txBox="1">
            <a:spLocks/>
          </p:cNvSpPr>
          <p:nvPr/>
        </p:nvSpPr>
        <p:spPr>
          <a:xfrm>
            <a:off x="24105870" y="25236"/>
            <a:ext cx="8793480" cy="2949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108960" rtl="0" eaLnBrk="1" latinLnBrk="0" hangingPunct="1">
              <a:spcBef>
                <a:spcPct val="0"/>
              </a:spcBef>
              <a:buNone/>
              <a:defRPr sz="15000" kern="1200">
                <a:solidFill>
                  <a:srgbClr val="C5960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0000"/>
              <a:t>Next Steps</a:t>
            </a:r>
            <a:endParaRPr lang="en-US" sz="100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3150ED6-7B49-E86A-3360-9492004516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272"/>
            <a:ext cx="784860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8593"/>
      </p:ext>
    </p:extLst>
  </p:cSld>
  <p:clrMapOvr>
    <a:masterClrMapping/>
  </p:clrMapOvr>
</p:sld>
</file>

<file path=ppt/theme/theme1.xml><?xml version="1.0" encoding="utf-8"?>
<a:theme xmlns:a="http://schemas.openxmlformats.org/drawingml/2006/main" name="ARP Pane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D4A076AC4AB428DC5E52F7A10E3AC" ma:contentTypeVersion="2" ma:contentTypeDescription="Create a new document." ma:contentTypeScope="" ma:versionID="f42decf8849b9c0b5395c2a72f1b8ddb">
  <xsd:schema xmlns:xsd="http://www.w3.org/2001/XMLSchema" xmlns:xs="http://www.w3.org/2001/XMLSchema" xmlns:p="http://schemas.microsoft.com/office/2006/metadata/properties" xmlns:ns2="45f61d4f-e8e4-499b-8ea5-81e1b636c573" targetNamespace="http://schemas.microsoft.com/office/2006/metadata/properties" ma:root="true" ma:fieldsID="719440e86078c5b2933b77a6d8e132e3" ns2:_="">
    <xsd:import namespace="45f61d4f-e8e4-499b-8ea5-81e1b636c57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61d4f-e8e4-499b-8ea5-81e1b636c5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05C90-BC8A-4A85-9C05-A62FBD4AD22C}">
  <ds:schemaRefs>
    <ds:schemaRef ds:uri="http://www.w3.org/XML/1998/namespace"/>
    <ds:schemaRef ds:uri="http://schemas.microsoft.com/office/infopath/2007/PartnerControls"/>
    <ds:schemaRef ds:uri="45f61d4f-e8e4-499b-8ea5-81e1b636c57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FF0162-A907-4085-BFD6-9EF194EEB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178FF-11C0-4722-BC3F-8DAC6F4F8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61d4f-e8e4-499b-8ea5-81e1b636c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662</Words>
  <Application>Microsoft Office PowerPoint</Application>
  <PresentationFormat>Custom</PresentationFormat>
  <Paragraphs>106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ARP Panels</vt:lpstr>
      <vt:lpstr>PowerPoint Presentation</vt:lpstr>
      <vt:lpstr>PowerPoint Presentation</vt:lpstr>
      <vt:lpstr>Project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Feedback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Siddhartha</dc:creator>
  <cp:lastModifiedBy>Ravi Siddhartha</cp:lastModifiedBy>
  <cp:revision>74</cp:revision>
  <dcterms:created xsi:type="dcterms:W3CDTF">2020-04-15T21:35:09Z</dcterms:created>
  <dcterms:modified xsi:type="dcterms:W3CDTF">2023-10-26T17:45:56Z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0x01010047DD4A076AC4AB428DC5E52F7A10E3AC</vt:lpwstr>
  </property>
</Properties>
</file>